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9" r:id="rId1"/>
  </p:sldMasterIdLst>
  <p:notesMasterIdLst>
    <p:notesMasterId r:id="rId5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4" r:id="rId31"/>
    <p:sldId id="286" r:id="rId32"/>
    <p:sldId id="287" r:id="rId33"/>
    <p:sldId id="288" r:id="rId34"/>
    <p:sldId id="292" r:id="rId35"/>
    <p:sldId id="293" r:id="rId36"/>
    <p:sldId id="289" r:id="rId37"/>
    <p:sldId id="290" r:id="rId38"/>
    <p:sldId id="291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9"/>
    <p:restoredTop sz="94647"/>
  </p:normalViewPr>
  <p:slideViewPr>
    <p:cSldViewPr snapToGrid="0" snapToObjects="1">
      <p:cViewPr varScale="1">
        <p:scale>
          <a:sx n="142" d="100"/>
          <a:sy n="142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2.jp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463B53-7E94-BB48-8763-1A797F74484D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631B2-64BE-9842-911F-B8A2AD8D72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473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5311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9867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0821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9346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48291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75659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763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kumimoji="1" lang="zh-CN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789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60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972C9DE-4589-1949-9D38-E96A4AB82E88}" type="datetimeFigureOut">
              <a:rPr kumimoji="1" lang="zh-CN" altLang="en-US" smtClean="0"/>
              <a:t>17/1/18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F96902-8A39-3840-8B19-3C7CD02F3E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6915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杂题选讲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994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一般的，我们称</a:t>
            </a:r>
            <a:r>
              <a:rPr kumimoji="1" lang="en-US" altLang="zh-CN" dirty="0" smtClean="0"/>
              <a:t>max(|Ax|)</a:t>
            </a:r>
            <a:r>
              <a:rPr kumimoji="1" lang="zh-CN" altLang="en-US" dirty="0" smtClean="0"/>
              <a:t>当</a:t>
            </a:r>
            <a:r>
              <a:rPr kumimoji="1" lang="en-US" altLang="zh-CN" dirty="0" smtClean="0"/>
              <a:t>|x|=1</a:t>
            </a:r>
            <a:r>
              <a:rPr kumimoji="1" lang="zh-CN" altLang="en-US" dirty="0" smtClean="0"/>
              <a:t>的时候为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的范数，记作</a:t>
            </a:r>
            <a:r>
              <a:rPr kumimoji="1" lang="en-US" altLang="zh-CN" dirty="0" smtClean="0"/>
              <a:t>||A||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对于一般矩阵，</a:t>
            </a:r>
            <a:r>
              <a:rPr kumimoji="1" lang="en-US" altLang="zh-CN" dirty="0" smtClean="0"/>
              <a:t>max(|Ax|^2)=max(</a:t>
            </a:r>
            <a:r>
              <a:rPr kumimoji="1" lang="en-US" altLang="zh-CN" dirty="0" err="1" smtClean="0"/>
              <a:t>x^TA^TAx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，这个时候就变成了</a:t>
            </a:r>
            <a:r>
              <a:rPr kumimoji="1" lang="en-US" altLang="zh-CN" dirty="0" smtClean="0"/>
              <a:t>A^TA</a:t>
            </a:r>
            <a:r>
              <a:rPr kumimoji="1" lang="zh-CN" altLang="en-US" dirty="0" smtClean="0"/>
              <a:t>的最大特征值。</a:t>
            </a:r>
          </a:p>
          <a:p>
            <a:r>
              <a:rPr kumimoji="1" lang="zh-CN" altLang="en-US" dirty="0" smtClean="0"/>
              <a:t>求一个矩阵的最大特征值，可以使用迭代法或者求出特征多项式后解方程解决。</a:t>
            </a:r>
          </a:p>
          <a:p>
            <a:r>
              <a:rPr kumimoji="1" lang="zh-CN" altLang="en-US" dirty="0" smtClean="0"/>
              <a:t>注意这个题目中，两个我们要</a:t>
            </a:r>
            <a:r>
              <a:rPr kumimoji="1" lang="en-US" altLang="zh-CN" dirty="0" err="1" smtClean="0"/>
              <a:t>max|Ax-Bx</a:t>
            </a:r>
            <a:r>
              <a:rPr kumimoji="1" lang="en-US" altLang="zh-CN" dirty="0" smtClean="0"/>
              <a:t>|</a:t>
            </a:r>
            <a:r>
              <a:rPr kumimoji="1" lang="zh-CN" altLang="en-US" dirty="0" smtClean="0"/>
              <a:t>，首先变为</a:t>
            </a:r>
            <a:r>
              <a:rPr kumimoji="1" lang="en-US" altLang="zh-CN" dirty="0" err="1" smtClean="0"/>
              <a:t>max|A</a:t>
            </a:r>
            <a:r>
              <a:rPr kumimoji="1" lang="en-US" altLang="zh-CN" dirty="0" smtClean="0"/>
              <a:t>(x-A^(-1)</a:t>
            </a:r>
            <a:r>
              <a:rPr kumimoji="1" lang="en-US" altLang="zh-CN" dirty="0" err="1" smtClean="0"/>
              <a:t>Bx</a:t>
            </a:r>
            <a:r>
              <a:rPr kumimoji="1" lang="en-US" altLang="zh-CN" dirty="0" smtClean="0"/>
              <a:t>)|</a:t>
            </a:r>
            <a:r>
              <a:rPr kumimoji="1" lang="zh-CN" altLang="en-US" dirty="0" smtClean="0"/>
              <a:t>，可以将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提出，因为旋转变换之后模长不变，</a:t>
            </a:r>
            <a:r>
              <a:rPr kumimoji="1" lang="en-US" altLang="zh-CN" dirty="0" smtClean="0"/>
              <a:t>A^(-1)B</a:t>
            </a:r>
            <a:r>
              <a:rPr kumimoji="1" lang="zh-CN" altLang="en-US" dirty="0" smtClean="0"/>
              <a:t>为两个旋转变换的复合，所以仍为旋转变换。</a:t>
            </a:r>
          </a:p>
          <a:p>
            <a:r>
              <a:rPr kumimoji="1" lang="zh-CN" altLang="en-US" dirty="0" smtClean="0"/>
              <a:t>记作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58489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对于一个</a:t>
            </a:r>
            <a:r>
              <a:rPr kumimoji="1" lang="en-US" altLang="zh-CN" dirty="0" smtClean="0"/>
              <a:t>3D</a:t>
            </a:r>
            <a:r>
              <a:rPr kumimoji="1" lang="zh-CN" altLang="en-US" dirty="0" smtClean="0"/>
              <a:t>旋转，我们一定能找到一条轴，然后旋转按这条轴不动，沿着赤道做角度为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的旋转。</a:t>
            </a:r>
          </a:p>
          <a:p>
            <a:r>
              <a:rPr kumimoji="1" lang="zh-CN" altLang="en-US" dirty="0" smtClean="0"/>
              <a:t>这个时候的旋转矩阵可以写成</a:t>
            </a:r>
          </a:p>
          <a:p>
            <a:pPr marL="1671400" lvl="6" indent="0">
              <a:buNone/>
            </a:pP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        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       </a:t>
            </a:r>
            <a:r>
              <a:rPr kumimoji="1" lang="en-US" altLang="zh-CN" dirty="0" smtClean="0"/>
              <a:t>0</a:t>
            </a:r>
            <a:endParaRPr kumimoji="1" lang="zh-CN" altLang="en-US" dirty="0" smtClean="0"/>
          </a:p>
          <a:p>
            <a:pPr marL="1671400" lvl="6" indent="0">
              <a:buNone/>
            </a:pP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cos(t)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sin(t)</a:t>
            </a:r>
            <a:endParaRPr kumimoji="1" lang="zh-CN" altLang="en-US" dirty="0" smtClean="0"/>
          </a:p>
          <a:p>
            <a:pPr marL="1671400" lvl="6" indent="0">
              <a:buNone/>
            </a:pP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–sin(t)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cos(t)</a:t>
            </a:r>
            <a:endParaRPr kumimoji="1" lang="zh-CN" altLang="en-US" dirty="0" smtClean="0"/>
          </a:p>
          <a:p>
            <a:r>
              <a:rPr kumimoji="1" lang="zh-CN" altLang="en-US" dirty="0" smtClean="0"/>
              <a:t>因为矩阵相似变换下</a:t>
            </a:r>
            <a:r>
              <a:rPr kumimoji="1" lang="en-US" altLang="zh-CN" dirty="0" smtClean="0"/>
              <a:t>trace</a:t>
            </a:r>
            <a:r>
              <a:rPr kumimoji="1" lang="zh-CN" altLang="en-US" dirty="0" smtClean="0"/>
              <a:t>不变，所以</a:t>
            </a:r>
            <a:r>
              <a:rPr kumimoji="1" lang="en-US" altLang="zh-CN" dirty="0" smtClean="0"/>
              <a:t>trace(C)=1+2cos(t)</a:t>
            </a:r>
            <a:r>
              <a:rPr kumimoji="1" lang="zh-CN" altLang="en-US" dirty="0" smtClean="0"/>
              <a:t>，求出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之后可以很轻松得到最远的位移，也就是</a:t>
            </a:r>
            <a:r>
              <a:rPr kumimoji="1" lang="en-US" altLang="zh-CN" dirty="0" smtClean="0"/>
              <a:t>2sin(t/2)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4540624"/>
            <a:ext cx="53086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92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ICPC</a:t>
            </a:r>
            <a:r>
              <a:rPr kumimoji="1" lang="zh-CN" altLang="en-US" dirty="0"/>
              <a:t> </a:t>
            </a:r>
            <a:r>
              <a:rPr kumimoji="1" lang="en-US" altLang="zh-CN" dirty="0"/>
              <a:t>Shenyang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J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个点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条边的连通图，要求支持两种操作。</a:t>
            </a:r>
          </a:p>
          <a:p>
            <a:pPr lvl="1"/>
            <a:r>
              <a:rPr kumimoji="1" lang="zh-CN" altLang="en-US" dirty="0" smtClean="0"/>
              <a:t>将距离</a:t>
            </a:r>
            <a:r>
              <a:rPr kumimoji="1" lang="en-US" altLang="zh-CN" dirty="0" smtClean="0"/>
              <a:t>x</a:t>
            </a:r>
            <a:r>
              <a:rPr kumimoji="1" lang="zh-CN" altLang="en-US" dirty="0" smtClean="0"/>
              <a:t>不超过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的点权值都加上</a:t>
            </a:r>
            <a:r>
              <a:rPr kumimoji="1" lang="en-US" altLang="zh-CN" dirty="0" smtClean="0"/>
              <a:t>d</a:t>
            </a:r>
            <a:r>
              <a:rPr kumimoji="1" lang="zh-CN" altLang="en-US" dirty="0" smtClean="0"/>
              <a:t>。</a:t>
            </a:r>
          </a:p>
          <a:p>
            <a:pPr lvl="1"/>
            <a:r>
              <a:rPr kumimoji="1" lang="zh-CN" altLang="en-US" dirty="0" smtClean="0"/>
              <a:t>询问离</a:t>
            </a:r>
            <a:r>
              <a:rPr kumimoji="1" lang="en-US" altLang="zh-CN" dirty="0" smtClean="0"/>
              <a:t>x</a:t>
            </a:r>
            <a:r>
              <a:rPr kumimoji="1" lang="zh-CN" altLang="en-US" dirty="0" smtClean="0"/>
              <a:t>距离不超过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的点的点权和。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&lt;=10^5,</a:t>
            </a:r>
            <a:r>
              <a:rPr kumimoji="1" lang="zh-CN" altLang="en-US" dirty="0" smtClean="0"/>
              <a:t> </a:t>
            </a:r>
            <a:r>
              <a:rPr kumimoji="1" lang="en-US" altLang="zh-CN" u="sng" dirty="0" smtClean="0"/>
              <a:t>k&lt;=2</a:t>
            </a:r>
            <a:endParaRPr kumimoji="1" lang="zh-CN" altLang="en-US" u="sng" dirty="0" smtClean="0"/>
          </a:p>
        </p:txBody>
      </p:sp>
    </p:spTree>
    <p:extLst>
      <p:ext uri="{BB962C8B-B14F-4D97-AF65-F5344CB8AC3E}">
        <p14:creationId xmlns:p14="http://schemas.microsoft.com/office/powerpoint/2010/main" val="118985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首先考虑如何解决树上的情况。</a:t>
            </a:r>
          </a:p>
          <a:p>
            <a:r>
              <a:rPr kumimoji="1" lang="zh-CN" altLang="en-US" dirty="0" smtClean="0"/>
              <a:t>一个粗暴的方法是按层建线段树，或者说是</a:t>
            </a:r>
            <a:r>
              <a:rPr kumimoji="1" lang="en-US" altLang="zh-CN" dirty="0" err="1" smtClean="0"/>
              <a:t>bfs</a:t>
            </a:r>
            <a:r>
              <a:rPr kumimoji="1" lang="zh-CN" altLang="en-US" dirty="0" smtClean="0"/>
              <a:t>序。</a:t>
            </a:r>
          </a:p>
          <a:p>
            <a:r>
              <a:rPr kumimoji="1" lang="zh-CN" altLang="en-US" dirty="0" smtClean="0"/>
              <a:t>然后修改的一定是不超过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层里面的连续的段，可以在线段树上直接修改。</a:t>
            </a:r>
          </a:p>
          <a:p>
            <a:r>
              <a:rPr kumimoji="1" lang="zh-CN" altLang="en-US" dirty="0" smtClean="0"/>
              <a:t>对于环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外向树，把环抠出来之后按树的方法做。</a:t>
            </a:r>
          </a:p>
          <a:p>
            <a:r>
              <a:rPr kumimoji="1" lang="zh-CN" altLang="en-US" dirty="0" smtClean="0"/>
              <a:t>对于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大的情况，看上去可以在用树分治做。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5710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Shenyang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</a:t>
            </a:r>
            <a:r>
              <a:rPr lang="zh-CN" altLang="en-US" dirty="0" smtClean="0"/>
              <a:t>为一个素数，记</a:t>
            </a:r>
            <a:r>
              <a:rPr lang="el-GR" altLang="zh-CN" dirty="0" smtClean="0"/>
              <a:t>r(</a:t>
            </a:r>
            <a:r>
              <a:rPr lang="el-GR" altLang="zh-CN" dirty="0" err="1" smtClean="0"/>
              <a:t>h,k</a:t>
            </a:r>
            <a:r>
              <a:rPr lang="el-GR" altLang="zh-CN" dirty="0"/>
              <a:t>)=</a:t>
            </a:r>
            <a:r>
              <a:rPr lang="el-GR" altLang="zh-CN" dirty="0" smtClean="0"/>
              <a:t>2</a:t>
            </a:r>
            <a:r>
              <a:rPr lang="en-US" altLang="zh-CN" dirty="0" smtClean="0"/>
              <a:t>^(</a:t>
            </a:r>
            <a:r>
              <a:rPr lang="el-GR" altLang="zh-CN" dirty="0" err="1" smtClean="0"/>
              <a:t>sin</a:t>
            </a:r>
            <a:r>
              <a:rPr lang="el-GR" altLang="zh-CN" dirty="0" smtClean="0"/>
              <a:t>(2πhk</a:t>
            </a:r>
            <a:r>
              <a:rPr lang="en-US" altLang="zh-CN" dirty="0" smtClean="0"/>
              <a:t>/</a:t>
            </a:r>
            <a:r>
              <a:rPr lang="el-GR" altLang="zh-CN" dirty="0" smtClean="0"/>
              <a:t>p</a:t>
            </a:r>
            <a:r>
              <a:rPr lang="en-US" altLang="zh-CN" dirty="0" smtClean="0"/>
              <a:t>)^3)</a:t>
            </a:r>
            <a:r>
              <a:rPr lang="zh-CN" altLang="en-US" dirty="0" smtClean="0"/>
              <a:t>。</a:t>
            </a:r>
            <a:endParaRPr lang="el-GR" altLang="zh-CN" dirty="0"/>
          </a:p>
          <a:p>
            <a:r>
              <a:rPr lang="zh-CN" altLang="en-US" dirty="0" smtClean="0"/>
              <a:t>给定一个序列</a:t>
            </a:r>
            <a:r>
              <a:rPr lang="en-US" altLang="zh-CN" dirty="0" smtClean="0"/>
              <a:t>(a0,a1,…,a(p-1))</a:t>
            </a:r>
            <a:endParaRPr lang="zh-CN" altLang="en-US" dirty="0" smtClean="0"/>
          </a:p>
          <a:p>
            <a:r>
              <a:rPr lang="zh-CN" altLang="en-US" dirty="0" smtClean="0"/>
              <a:t>求</a:t>
            </a:r>
            <a:r>
              <a:rPr lang="en-US" altLang="zh-CN" dirty="0" smtClean="0"/>
              <a:t>b(k)=sum</a:t>
            </a:r>
            <a:r>
              <a:rPr lang="zh-CN" altLang="en-US" dirty="0" smtClean="0"/>
              <a:t> </a:t>
            </a:r>
            <a:r>
              <a:rPr lang="en-US" altLang="zh-CN" dirty="0" smtClean="0"/>
              <a:t>a(h)</a:t>
            </a:r>
            <a:r>
              <a:rPr lang="zh-CN" altLang="en-US" dirty="0" smtClean="0"/>
              <a:t>∗</a:t>
            </a:r>
            <a:r>
              <a:rPr lang="en-US" altLang="zh-CN" dirty="0"/>
              <a:t>r(</a:t>
            </a:r>
            <a:r>
              <a:rPr lang="en-US" altLang="zh-CN" dirty="0" err="1"/>
              <a:t>h,k</a:t>
            </a:r>
            <a:r>
              <a:rPr lang="en-US" altLang="zh-CN" dirty="0" smtClean="0"/>
              <a:t>)</a:t>
            </a:r>
            <a:endParaRPr lang="zh-CN" altLang="en-US" dirty="0"/>
          </a:p>
          <a:p>
            <a:r>
              <a:rPr lang="en-US" altLang="zh-CN" dirty="0" smtClean="0"/>
              <a:t>p&lt;=1e5+3</a:t>
            </a:r>
            <a:r>
              <a:rPr lang="zh-CN" altLang="en-US" dirty="0"/>
              <a:t/>
            </a:r>
            <a:br>
              <a:rPr lang="zh-CN" altLang="en-US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122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首先注意到</a:t>
            </a:r>
            <a:r>
              <a:rPr lang="el-GR" altLang="zh-CN" dirty="0"/>
              <a:t>r(</a:t>
            </a:r>
            <a:r>
              <a:rPr lang="el-GR" altLang="zh-CN" dirty="0" err="1"/>
              <a:t>h,k</a:t>
            </a:r>
            <a:r>
              <a:rPr lang="el-GR" altLang="zh-CN" dirty="0"/>
              <a:t>)=2</a:t>
            </a:r>
            <a:r>
              <a:rPr lang="en-US" altLang="zh-CN" dirty="0"/>
              <a:t>^(</a:t>
            </a:r>
            <a:r>
              <a:rPr lang="el-GR" altLang="zh-CN" dirty="0" err="1"/>
              <a:t>sin</a:t>
            </a:r>
            <a:r>
              <a:rPr lang="el-GR" altLang="zh-CN" dirty="0"/>
              <a:t>(2πhk</a:t>
            </a:r>
            <a:r>
              <a:rPr lang="en-US" altLang="zh-CN" dirty="0"/>
              <a:t>/</a:t>
            </a:r>
            <a:r>
              <a:rPr lang="el-GR" altLang="zh-CN" dirty="0"/>
              <a:t>p</a:t>
            </a:r>
            <a:r>
              <a:rPr lang="en-US" altLang="zh-CN" dirty="0"/>
              <a:t>)^</a:t>
            </a:r>
            <a:r>
              <a:rPr lang="en-US" altLang="zh-CN" dirty="0" smtClean="0"/>
              <a:t>3)</a:t>
            </a:r>
            <a:r>
              <a:rPr lang="zh-CN" altLang="en-US" dirty="0" smtClean="0"/>
              <a:t>这个函数，只和</a:t>
            </a:r>
            <a:r>
              <a:rPr lang="en-US" altLang="zh-CN" dirty="0" err="1" smtClean="0"/>
              <a:t>hk</a:t>
            </a:r>
            <a:r>
              <a:rPr lang="zh-CN" altLang="en-US" dirty="0" smtClean="0"/>
              <a:t>模</a:t>
            </a:r>
            <a:r>
              <a:rPr lang="en-US" altLang="zh-CN" dirty="0" smtClean="0"/>
              <a:t>p</a:t>
            </a:r>
            <a:r>
              <a:rPr lang="zh-CN" altLang="en-US" dirty="0" smtClean="0"/>
              <a:t>的余数有关。</a:t>
            </a:r>
          </a:p>
          <a:p>
            <a:r>
              <a:rPr kumimoji="1" lang="zh-CN" altLang="en-US" dirty="0" smtClean="0"/>
              <a:t>所以可以看成定义在</a:t>
            </a:r>
            <a:r>
              <a:rPr kumimoji="1" lang="en-US" altLang="zh-CN" dirty="0" smtClean="0"/>
              <a:t>0…p-1</a:t>
            </a:r>
            <a:r>
              <a:rPr kumimoji="1" lang="zh-CN" altLang="en-US" dirty="0" smtClean="0"/>
              <a:t>上的序列，</a:t>
            </a:r>
            <a:r>
              <a:rPr kumimoji="1" lang="en-US" altLang="zh-CN" dirty="0" smtClean="0"/>
              <a:t>r(</a:t>
            </a:r>
            <a:r>
              <a:rPr kumimoji="1" lang="en-US" altLang="zh-CN" dirty="0" err="1" smtClean="0"/>
              <a:t>h,k</a:t>
            </a:r>
            <a:r>
              <a:rPr kumimoji="1" lang="en-US" altLang="zh-CN" dirty="0" smtClean="0"/>
              <a:t>)=c(</a:t>
            </a:r>
            <a:r>
              <a:rPr kumimoji="1" lang="en-US" altLang="zh-CN" dirty="0" err="1" smtClean="0"/>
              <a:t>hk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，下标按模</a:t>
            </a:r>
            <a:r>
              <a:rPr kumimoji="1" lang="en-US" altLang="zh-CN" dirty="0" smtClean="0"/>
              <a:t>p</a:t>
            </a:r>
            <a:r>
              <a:rPr kumimoji="1" lang="zh-CN" altLang="en-US" dirty="0" smtClean="0"/>
              <a:t>取余。</a:t>
            </a:r>
          </a:p>
          <a:p>
            <a:r>
              <a:rPr lang="zh-CN" altLang="en-US" dirty="0" smtClean="0"/>
              <a:t>求和看做</a:t>
            </a:r>
            <a:r>
              <a:rPr lang="en-US" altLang="zh-CN" dirty="0" smtClean="0"/>
              <a:t>b(k</a:t>
            </a:r>
            <a:r>
              <a:rPr lang="en-US" altLang="zh-CN" dirty="0"/>
              <a:t>)=sum</a:t>
            </a:r>
            <a:r>
              <a:rPr lang="zh-CN" altLang="en-US" dirty="0"/>
              <a:t> </a:t>
            </a:r>
            <a:r>
              <a:rPr lang="en-US" altLang="zh-CN" dirty="0"/>
              <a:t>a(h)</a:t>
            </a:r>
            <a:r>
              <a:rPr lang="zh-CN" altLang="en-US" dirty="0" smtClean="0"/>
              <a:t>∗</a:t>
            </a:r>
            <a:r>
              <a:rPr lang="en-US" altLang="zh-CN" dirty="0" smtClean="0"/>
              <a:t>c(</a:t>
            </a:r>
            <a:r>
              <a:rPr lang="en-US" altLang="zh-CN" dirty="0" err="1" smtClean="0"/>
              <a:t>hk</a:t>
            </a:r>
            <a:r>
              <a:rPr lang="en-US" altLang="zh-CN" dirty="0" smtClean="0"/>
              <a:t>)</a:t>
            </a:r>
            <a:r>
              <a:rPr lang="zh-CN" altLang="en-US" dirty="0" smtClean="0"/>
              <a:t>。</a:t>
            </a:r>
          </a:p>
          <a:p>
            <a:r>
              <a:rPr lang="zh-CN" altLang="en-US" dirty="0" smtClean="0"/>
              <a:t>因为</a:t>
            </a:r>
            <a:r>
              <a:rPr lang="en-US" altLang="zh-CN" dirty="0" smtClean="0"/>
              <a:t>p</a:t>
            </a:r>
            <a:r>
              <a:rPr lang="zh-CN" altLang="en-US" dirty="0" smtClean="0"/>
              <a:t>为素数，可以找到</a:t>
            </a:r>
            <a:r>
              <a:rPr lang="en-US" altLang="zh-CN" dirty="0" smtClean="0"/>
              <a:t>p</a:t>
            </a:r>
            <a:r>
              <a:rPr lang="zh-CN" altLang="en-US" dirty="0" smtClean="0"/>
              <a:t>的原根，特判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，然后将所有的数字取对数，可以得到</a:t>
            </a:r>
            <a:r>
              <a:rPr lang="en-US" altLang="zh-CN" dirty="0" smtClean="0"/>
              <a:t>b(k’)=sum</a:t>
            </a:r>
            <a:r>
              <a:rPr lang="zh-CN" altLang="en-US" dirty="0" smtClean="0"/>
              <a:t> </a:t>
            </a:r>
            <a:r>
              <a:rPr lang="en-US" altLang="zh-CN" dirty="0" smtClean="0"/>
              <a:t>a(h’)</a:t>
            </a:r>
            <a:r>
              <a:rPr lang="zh-CN" altLang="en-US" dirty="0" smtClean="0"/>
              <a:t>*</a:t>
            </a:r>
            <a:r>
              <a:rPr lang="en-US" altLang="zh-CN" dirty="0" smtClean="0"/>
              <a:t>c(</a:t>
            </a:r>
            <a:r>
              <a:rPr lang="en-US" altLang="zh-CN" dirty="0" err="1" smtClean="0"/>
              <a:t>h’+k</a:t>
            </a:r>
            <a:r>
              <a:rPr lang="en-US" altLang="zh-CN" dirty="0" smtClean="0"/>
              <a:t>’)</a:t>
            </a:r>
            <a:r>
              <a:rPr lang="zh-CN" altLang="en-US" dirty="0" smtClean="0"/>
              <a:t>，使用</a:t>
            </a:r>
            <a:r>
              <a:rPr lang="en-US" altLang="zh-CN" dirty="0" smtClean="0"/>
              <a:t>FFT</a:t>
            </a:r>
            <a:r>
              <a:rPr lang="zh-CN" altLang="en-US" dirty="0" smtClean="0"/>
              <a:t>解决。</a:t>
            </a:r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52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Shenyang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8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8</a:t>
            </a:r>
            <a:r>
              <a:rPr kumimoji="1" lang="zh-CN" altLang="en-US" dirty="0" smtClean="0"/>
              <a:t>的棋盘，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在上面玩游戏，一开始棋盘有初始状态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上面某些格子已经被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或者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占据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然后两个人首先掷硬币，决定谁先操作，然后在剩下的空余方块里面随机选择一个占据。</a:t>
            </a:r>
          </a:p>
          <a:p>
            <a:r>
              <a:rPr kumimoji="1" lang="zh-CN" altLang="en-US" dirty="0" smtClean="0"/>
              <a:t>当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占据的格子从上到下连通了，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获胜，当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占据的格子从左到右连通了，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获胜，否则平局。</a:t>
            </a:r>
          </a:p>
          <a:p>
            <a:r>
              <a:rPr kumimoji="1" lang="zh-CN" altLang="en-US" dirty="0" smtClean="0"/>
              <a:t>给定初始状态，问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的胜率。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476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因为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获胜之后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接着进行游戏也不会获胜，所以可以令游戏玩到玩完为止。</a:t>
            </a:r>
          </a:p>
          <a:p>
            <a:r>
              <a:rPr kumimoji="1" lang="zh-CN" altLang="en-US" dirty="0" smtClean="0"/>
              <a:t>然后注意到，按照他们的玩法，每个格子都是以</a:t>
            </a:r>
            <a:r>
              <a:rPr kumimoji="1" lang="en-US" altLang="zh-CN" dirty="0" smtClean="0"/>
              <a:t>1/2</a:t>
            </a:r>
            <a:r>
              <a:rPr kumimoji="1" lang="zh-CN" altLang="en-US" dirty="0" smtClean="0"/>
              <a:t>的概率给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，并且所有格子都是独立的。</a:t>
            </a:r>
          </a:p>
          <a:p>
            <a:r>
              <a:rPr kumimoji="1" lang="zh-CN" altLang="en-US" dirty="0" smtClean="0"/>
              <a:t>所以当成每个格子以</a:t>
            </a:r>
            <a:r>
              <a:rPr kumimoji="1" lang="en-US" altLang="zh-CN" dirty="0" smtClean="0"/>
              <a:t>1/2</a:t>
            </a:r>
            <a:r>
              <a:rPr kumimoji="1" lang="zh-CN" altLang="en-US" dirty="0" smtClean="0"/>
              <a:t>的概率给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，问能否连通。</a:t>
            </a:r>
          </a:p>
          <a:p>
            <a:r>
              <a:rPr kumimoji="1" lang="zh-CN" altLang="en-US" dirty="0" smtClean="0"/>
              <a:t>因为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连通了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不可能连通，所以做</a:t>
            </a:r>
            <a:r>
              <a:rPr kumimoji="1" lang="en-US" altLang="zh-CN" dirty="0" smtClean="0"/>
              <a:t>Alice</a:t>
            </a:r>
            <a:r>
              <a:rPr kumimoji="1" lang="zh-CN" altLang="en-US" dirty="0" smtClean="0"/>
              <a:t>的时候，只要从上往下连通性状压</a:t>
            </a:r>
            <a:r>
              <a:rPr kumimoji="1" lang="en-US" altLang="zh-CN" dirty="0" err="1" smtClean="0"/>
              <a:t>dp</a:t>
            </a:r>
            <a:r>
              <a:rPr kumimoji="1" lang="zh-CN" altLang="en-US" dirty="0" smtClean="0"/>
              <a:t>，做</a:t>
            </a:r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的时候从左往右即可。</a:t>
            </a:r>
          </a:p>
        </p:txBody>
      </p:sp>
    </p:spTree>
    <p:extLst>
      <p:ext uri="{BB962C8B-B14F-4D97-AF65-F5344CB8AC3E}">
        <p14:creationId xmlns:p14="http://schemas.microsoft.com/office/powerpoint/2010/main" val="172469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Hefei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个球，一开始全都为白色，可以随机选择一个区间染黑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共</a:t>
            </a:r>
            <a:r>
              <a:rPr kumimoji="1" lang="en-US" altLang="zh-CN" dirty="0" smtClean="0"/>
              <a:t>n^2</a:t>
            </a:r>
            <a:r>
              <a:rPr kumimoji="1" lang="zh-CN" altLang="en-US" dirty="0" smtClean="0"/>
              <a:t>个，如果选到的起点和终点相同，那么为全部染黑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当黑球的个数到达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或以上的时候，停止染色。</a:t>
            </a:r>
          </a:p>
          <a:p>
            <a:r>
              <a:rPr kumimoji="1" lang="zh-CN" altLang="en-US" dirty="0" smtClean="0"/>
              <a:t>问期望步数。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&lt;=40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2930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套路题，首先考虑链怎么做，且全部染色怎么做。</a:t>
            </a:r>
          </a:p>
          <a:p>
            <a:r>
              <a:rPr kumimoji="1" lang="zh-CN" altLang="en-US" dirty="0" smtClean="0"/>
              <a:t>注意</a:t>
            </a:r>
            <a:r>
              <a:rPr kumimoji="1" lang="en-US" altLang="zh-CN" dirty="0" smtClean="0"/>
              <a:t>E=sum(t&gt;=0)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f_t</a:t>
            </a:r>
            <a:r>
              <a:rPr kumimoji="1" lang="zh-CN" altLang="en-US" dirty="0" smtClean="0"/>
              <a:t>，即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时刻没有完成的概率。</a:t>
            </a:r>
          </a:p>
          <a:p>
            <a:r>
              <a:rPr kumimoji="1" lang="zh-CN" altLang="en-US" dirty="0" smtClean="0"/>
              <a:t>枚举一个子集</a:t>
            </a:r>
            <a:r>
              <a:rPr kumimoji="1" lang="en-US" altLang="zh-CN" dirty="0" smtClean="0"/>
              <a:t>S</a:t>
            </a:r>
            <a:r>
              <a:rPr kumimoji="1" lang="zh-CN" altLang="en-US" dirty="0" smtClean="0"/>
              <a:t>，那么对答案的贡献为</a:t>
            </a:r>
            <a:r>
              <a:rPr kumimoji="1" lang="en-US" altLang="zh-CN" dirty="0" smtClean="0"/>
              <a:t>p(S)^t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(-1)^(n+1-|S|)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p(S)</a:t>
            </a:r>
            <a:r>
              <a:rPr kumimoji="1" lang="zh-CN" altLang="en-US" dirty="0" smtClean="0"/>
              <a:t>表示每次都选在这个</a:t>
            </a:r>
            <a:r>
              <a:rPr kumimoji="1" lang="en-US" altLang="zh-CN" dirty="0" smtClean="0"/>
              <a:t>S</a:t>
            </a:r>
            <a:r>
              <a:rPr kumimoji="1" lang="zh-CN" altLang="en-US" dirty="0" smtClean="0"/>
              <a:t>子集里，然后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次方为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时刻之后的概率。</a:t>
            </a:r>
          </a:p>
          <a:p>
            <a:r>
              <a:rPr kumimoji="1" lang="zh-CN" altLang="en-US" dirty="0" smtClean="0"/>
              <a:t>整体的贡献为</a:t>
            </a:r>
            <a:r>
              <a:rPr kumimoji="1" lang="en-US" altLang="zh-CN" dirty="0" smtClean="0"/>
              <a:t>(-1)^(n+1-|S|)/(1-p(S))</a:t>
            </a:r>
            <a:r>
              <a:rPr kumimoji="1" lang="zh-CN" altLang="en-US" dirty="0" smtClean="0"/>
              <a:t>，注意到这里</a:t>
            </a:r>
            <a:r>
              <a:rPr kumimoji="1" lang="en-US" altLang="zh-CN" dirty="0" smtClean="0"/>
              <a:t>p(S)</a:t>
            </a:r>
            <a:r>
              <a:rPr kumimoji="1" lang="zh-CN" altLang="en-US" dirty="0" smtClean="0"/>
              <a:t>只和这个集合能包括多少个区间有关。</a:t>
            </a:r>
          </a:p>
          <a:p>
            <a:r>
              <a:rPr kumimoji="1" lang="zh-CN" altLang="en-US" dirty="0" smtClean="0"/>
              <a:t>所以转化成求奇偶性为</a:t>
            </a:r>
            <a:r>
              <a:rPr kumimoji="1" lang="en-US" altLang="zh-CN" dirty="0" smtClean="0"/>
              <a:t>|S|,</a:t>
            </a:r>
            <a:r>
              <a:rPr kumimoji="1" lang="zh-CN" altLang="en-US" dirty="0" smtClean="0"/>
              <a:t>包含了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个区间的子集个数，这个可以直接</a:t>
            </a:r>
            <a:r>
              <a:rPr kumimoji="1" lang="en-US" altLang="zh-CN" dirty="0" err="1" smtClean="0"/>
              <a:t>dp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9531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Hangzhou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的棋盘，由</a:t>
            </a:r>
            <a:r>
              <a:rPr kumimoji="1" lang="en-US" altLang="zh-CN" dirty="0" smtClean="0"/>
              <a:t>#</a:t>
            </a:r>
            <a:r>
              <a:rPr kumimoji="1" lang="zh-CN" altLang="en-US" dirty="0" smtClean="0"/>
              <a:t>和*组成，每次可以在底部消除形如</a:t>
            </a:r>
          </a:p>
          <a:p>
            <a:pPr marL="274320" lvl="1" indent="0">
              <a:buNone/>
            </a:pPr>
            <a:r>
              <a:rPr kumimoji="1" lang="zh-CN" altLang="en-US" dirty="0"/>
              <a:t>	</a:t>
            </a:r>
            <a:r>
              <a:rPr kumimoji="1" lang="en-US" altLang="zh-CN" dirty="0" smtClean="0"/>
              <a:t>.</a:t>
            </a:r>
            <a:r>
              <a:rPr kumimoji="1" lang="zh-CN" altLang="en-US" dirty="0"/>
              <a:t>	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.</a:t>
            </a:r>
            <a:endParaRPr kumimoji="1" lang="zh-CN" altLang="en-US" dirty="0" smtClean="0"/>
          </a:p>
          <a:p>
            <a:pPr marL="274320" lvl="1" indent="0">
              <a:buNone/>
            </a:pPr>
            <a:r>
              <a:rPr kumimoji="1" lang="zh-CN" altLang="en-US" dirty="0"/>
              <a:t>	</a:t>
            </a:r>
            <a:r>
              <a:rPr kumimoji="1" lang="en-US" altLang="zh-CN" dirty="0" smtClean="0"/>
              <a:t>..</a:t>
            </a:r>
            <a:r>
              <a:rPr kumimoji="1" lang="zh-CN" altLang="en-US" dirty="0" smtClean="0"/>
              <a:t> 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和	</a:t>
            </a:r>
            <a:r>
              <a:rPr kumimoji="1" lang="en-US" altLang="zh-CN" dirty="0" smtClean="0"/>
              <a:t>..</a:t>
            </a:r>
            <a:r>
              <a:rPr kumimoji="1" lang="zh-CN" altLang="en-US" dirty="0" smtClean="0"/>
              <a:t>    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可以为空</a:t>
            </a:r>
            <a:r>
              <a:rPr kumimoji="1" lang="en-US" altLang="zh-CN" dirty="0" smtClean="0"/>
              <a:t>)</a:t>
            </a:r>
            <a:endParaRPr kumimoji="1" lang="zh-CN" altLang="en-US" dirty="0" smtClean="0"/>
          </a:p>
          <a:p>
            <a:pPr marL="274320" lvl="1" indent="0">
              <a:buNone/>
            </a:pPr>
            <a:r>
              <a:rPr kumimoji="1" lang="zh-CN" altLang="en-US" dirty="0" smtClean="0"/>
              <a:t>这样两种的图案。</a:t>
            </a:r>
          </a:p>
          <a:p>
            <a:r>
              <a:rPr kumimoji="1" lang="zh-CN" altLang="en-US" dirty="0" smtClean="0"/>
              <a:t>消除之后上面的方块会掉下来。</a:t>
            </a:r>
          </a:p>
          <a:p>
            <a:r>
              <a:rPr kumimoji="1" lang="zh-CN" altLang="en-US" dirty="0" smtClean="0"/>
              <a:t>问最少的次数讲所有的*都消完。</a:t>
            </a:r>
          </a:p>
          <a:p>
            <a:r>
              <a:rPr kumimoji="1" lang="en-US" altLang="zh-CN" dirty="0" err="1" smtClean="0"/>
              <a:t>n,m</a:t>
            </a:r>
            <a:r>
              <a:rPr kumimoji="1" lang="en-US" altLang="zh-CN" dirty="0" smtClean="0"/>
              <a:t>&lt;=2000</a:t>
            </a:r>
            <a:endParaRPr kumimoji="1" lang="zh-CN" altLang="en-US" dirty="0" smtClean="0"/>
          </a:p>
          <a:p>
            <a:pPr marL="274320" lvl="1" indent="0">
              <a:buNone/>
            </a:pPr>
            <a:r>
              <a:rPr kumimoji="1" lang="zh-CN" alt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6945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回到原题，首先这个链的</a:t>
            </a:r>
            <a:r>
              <a:rPr kumimoji="1" lang="en-US" altLang="zh-CN" dirty="0" err="1" smtClean="0"/>
              <a:t>dp</a:t>
            </a:r>
            <a:r>
              <a:rPr kumimoji="1" lang="zh-CN" altLang="en-US" dirty="0" smtClean="0"/>
              <a:t>变成了环的</a:t>
            </a:r>
            <a:r>
              <a:rPr kumimoji="1" lang="en-US" altLang="zh-CN" dirty="0" err="1" smtClean="0"/>
              <a:t>dp</a:t>
            </a:r>
            <a:r>
              <a:rPr kumimoji="1" lang="zh-CN" altLang="en-US" dirty="0" smtClean="0"/>
              <a:t>，我们只需要枚举一下包含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的线段长度即可，注意特判全集。</a:t>
            </a:r>
          </a:p>
          <a:p>
            <a:r>
              <a:rPr kumimoji="1" lang="zh-CN" altLang="en-US" dirty="0" smtClean="0"/>
              <a:t>然后上面说的终止的条件变成了到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个，所以我们要求的概率为集合大小小于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考虑一个集合</a:t>
            </a:r>
            <a:r>
              <a:rPr kumimoji="1" lang="en-US" altLang="zh-CN" dirty="0" smtClean="0"/>
              <a:t>S</a:t>
            </a:r>
            <a:r>
              <a:rPr kumimoji="1" lang="zh-CN" altLang="en-US" dirty="0" smtClean="0"/>
              <a:t>，那么它的概率为</a:t>
            </a:r>
            <a:r>
              <a:rPr kumimoji="1" lang="en-US" altLang="zh-CN" dirty="0" smtClean="0"/>
              <a:t>sum(S’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S)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prob</a:t>
            </a:r>
            <a:r>
              <a:rPr kumimoji="1" lang="en-US" altLang="zh-CN" dirty="0" smtClean="0"/>
              <a:t>(S’)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(-1)^(|S|-|S’|)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固定</a:t>
            </a:r>
            <a:r>
              <a:rPr kumimoji="1" lang="en-US" altLang="zh-CN" dirty="0" smtClean="0"/>
              <a:t>S’</a:t>
            </a:r>
            <a:r>
              <a:rPr kumimoji="1" lang="zh-CN" altLang="en-US" dirty="0" smtClean="0"/>
              <a:t>，那么系数为</a:t>
            </a:r>
            <a:r>
              <a:rPr kumimoji="1" lang="en-US" altLang="zh-CN" dirty="0" smtClean="0"/>
              <a:t>sum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=|S’|…m-1)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(-1)^(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-|S’|)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C(n-|S’|,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-|S’|)</a:t>
            </a:r>
            <a:r>
              <a:rPr kumimoji="1" lang="zh-CN" altLang="en-US" dirty="0" smtClean="0"/>
              <a:t>，开始只和</a:t>
            </a:r>
            <a:r>
              <a:rPr kumimoji="1" lang="en-US" altLang="zh-CN" dirty="0" smtClean="0"/>
              <a:t>|S’|</a:t>
            </a:r>
            <a:r>
              <a:rPr kumimoji="1" lang="zh-CN" altLang="en-US" dirty="0" smtClean="0"/>
              <a:t>的大小有关和</a:t>
            </a:r>
            <a:r>
              <a:rPr kumimoji="1" lang="en-US" altLang="zh-CN" dirty="0" smtClean="0"/>
              <a:t>S’</a:t>
            </a:r>
            <a:r>
              <a:rPr kumimoji="1" lang="zh-CN" altLang="en-US" dirty="0" smtClean="0"/>
              <a:t>包含的区间个数有关。</a:t>
            </a:r>
          </a:p>
          <a:p>
            <a:r>
              <a:rPr kumimoji="1" lang="zh-CN" altLang="en-US" dirty="0" smtClean="0"/>
              <a:t>所以只要这么做就可以了。</a:t>
            </a:r>
          </a:p>
          <a:p>
            <a:r>
              <a:rPr kumimoji="1" lang="zh-CN" altLang="en-US" dirty="0" smtClean="0"/>
              <a:t>注意要高精度。</a:t>
            </a:r>
          </a:p>
          <a:p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621045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Qingdao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的点阵，有些点已经有了已知的度数，而有些点没有。</a:t>
            </a:r>
          </a:p>
          <a:p>
            <a:r>
              <a:rPr kumimoji="1" lang="zh-CN" altLang="en-US" dirty="0" smtClean="0"/>
              <a:t>你要将没有度数的点赋值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度数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，然后你可以给相邻的点之间连边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没有重边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，使得连边方式与度数相符合，记这样的方案数为</a:t>
            </a:r>
            <a:r>
              <a:rPr kumimoji="1" lang="en-US" altLang="zh-CN" dirty="0" smtClean="0"/>
              <a:t>P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你要对所有的赋值方法的</a:t>
            </a:r>
            <a:r>
              <a:rPr kumimoji="1" lang="en-US" altLang="zh-CN" dirty="0" smtClean="0"/>
              <a:t>P^2</a:t>
            </a:r>
            <a:r>
              <a:rPr kumimoji="1" lang="zh-CN" altLang="en-US" dirty="0" smtClean="0"/>
              <a:t>求和。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&lt;=66,m&lt;=6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470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考虑平方的经典套路。</a:t>
            </a:r>
          </a:p>
          <a:p>
            <a:r>
              <a:rPr kumimoji="1" lang="zh-CN" altLang="en-US" dirty="0" smtClean="0"/>
              <a:t>原来问题为对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度数序列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合法方案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计数，改成平方之后变成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度数序列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合法方案</a:t>
            </a:r>
            <a:r>
              <a:rPr kumimoji="1" lang="en-US" altLang="zh-CN" dirty="0" smtClean="0"/>
              <a:t>1,</a:t>
            </a:r>
            <a:r>
              <a:rPr kumimoji="1" lang="zh-CN" altLang="en-US" dirty="0" smtClean="0"/>
              <a:t> 合法方案</a:t>
            </a:r>
            <a:r>
              <a:rPr kumimoji="1" lang="en-US" altLang="zh-CN" dirty="0" smtClean="0"/>
              <a:t>2)</a:t>
            </a:r>
            <a:r>
              <a:rPr kumimoji="1" lang="zh-CN" altLang="en-US" dirty="0" smtClean="0"/>
              <a:t>的计数。</a:t>
            </a:r>
          </a:p>
          <a:p>
            <a:r>
              <a:rPr kumimoji="1" lang="zh-CN" altLang="en-US" dirty="0" smtClean="0"/>
              <a:t>原问题为直接插头</a:t>
            </a:r>
            <a:r>
              <a:rPr kumimoji="1" lang="en-US" altLang="zh-CN" dirty="0" err="1" smtClean="0"/>
              <a:t>dp</a:t>
            </a:r>
            <a:r>
              <a:rPr kumimoji="1" lang="zh-CN" altLang="en-US" dirty="0" smtClean="0"/>
              <a:t>，沿着轮廓线转移，我们还需要保留一种当前轮廓线上的方案即可。</a:t>
            </a:r>
          </a:p>
          <a:p>
            <a:r>
              <a:rPr kumimoji="1" lang="zh-CN" altLang="en-US" dirty="0" smtClean="0"/>
              <a:t>碰到一个未知的格子，枚举这个格子度数，然后更新轮廓线。因为轮廓线上为有或没有边，所以状态为</a:t>
            </a:r>
            <a:r>
              <a:rPr kumimoji="1" lang="en-US" altLang="zh-CN" dirty="0" smtClean="0"/>
              <a:t>O(2^m)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在新的问题中，我们要维护保留两个方案，然后在枚举完这个格子的度数之后，再分别枚举两个方案的连边方式。</a:t>
            </a:r>
          </a:p>
        </p:txBody>
      </p:sp>
    </p:spTree>
    <p:extLst>
      <p:ext uri="{BB962C8B-B14F-4D97-AF65-F5344CB8AC3E}">
        <p14:creationId xmlns:p14="http://schemas.microsoft.com/office/powerpoint/2010/main" val="85780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Qingdao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个村庄，每个点有个权值</a:t>
            </a:r>
            <a:r>
              <a:rPr kumimoji="1" lang="en-US" altLang="zh-CN" dirty="0" err="1" smtClean="0"/>
              <a:t>ai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bi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你要在这里面选一些不同的村庄，从一个村庄出发，按你指定的顺序经过一些村庄，然后回到原始村庄。</a:t>
            </a:r>
          </a:p>
          <a:p>
            <a:r>
              <a:rPr kumimoji="1" lang="zh-CN" altLang="en-US" dirty="0" smtClean="0"/>
              <a:t>从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走到</a:t>
            </a:r>
            <a:r>
              <a:rPr kumimoji="1" lang="en-US" altLang="zh-CN" dirty="0" smtClean="0"/>
              <a:t>j</a:t>
            </a:r>
            <a:r>
              <a:rPr kumimoji="1" lang="zh-CN" altLang="en-US" dirty="0" smtClean="0"/>
              <a:t>的得分为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ai-aj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bi</a:t>
            </a:r>
            <a:r>
              <a:rPr kumimoji="1" lang="zh-CN" altLang="en-US" dirty="0" smtClean="0"/>
              <a:t>*</a:t>
            </a:r>
            <a:r>
              <a:rPr kumimoji="1" lang="en-US" altLang="zh-CN" dirty="0" err="1" smtClean="0"/>
              <a:t>bj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ai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aj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你要选择一个方案使得得分总和最大。</a:t>
            </a:r>
          </a:p>
          <a:p>
            <a:r>
              <a:rPr kumimoji="1" lang="en-US" altLang="zh-CN" dirty="0" smtClean="0"/>
              <a:t>n&lt;=100000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859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套路题。首先观察这个和式，将其化简为</a:t>
            </a:r>
            <a:r>
              <a:rPr kumimoji="1" lang="en-US" altLang="zh-CN" dirty="0" err="1" smtClean="0"/>
              <a:t>bibj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aj-bibj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ai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也就是可以看成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bi,bi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ai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这样向量的叉积。</a:t>
            </a:r>
          </a:p>
          <a:p>
            <a:r>
              <a:rPr kumimoji="1" lang="zh-CN" altLang="en-US" dirty="0" smtClean="0"/>
              <a:t>回顾一下几何意义，这个也就是选择若干个点，使得它们连接起来的多边形面积最大。</a:t>
            </a:r>
          </a:p>
          <a:p>
            <a:r>
              <a:rPr kumimoji="1" lang="zh-CN" altLang="en-US" dirty="0" smtClean="0"/>
              <a:t>于是只要求这些点的凸包，然后求出面积乘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即可。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739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Qingdao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给你一个图，你可以执行删边或者加边这样的操作，然后将这个图变成若干个团，问最小的步数。</a:t>
            </a:r>
          </a:p>
          <a:p>
            <a:r>
              <a:rPr kumimoji="1" lang="zh-CN" altLang="en-US" dirty="0" smtClean="0"/>
              <a:t>如果答案超过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，输出</a:t>
            </a:r>
            <a:r>
              <a:rPr kumimoji="1" lang="en-US" altLang="zh-CN" dirty="0" smtClean="0"/>
              <a:t>-1</a:t>
            </a:r>
            <a:r>
              <a:rPr kumimoji="1" lang="zh-CN" altLang="en-US" dirty="0" smtClean="0"/>
              <a:t>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&lt;=100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443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比较有趣的题。</a:t>
            </a:r>
          </a:p>
          <a:p>
            <a:r>
              <a:rPr kumimoji="1" lang="zh-CN" altLang="en-US" dirty="0" smtClean="0"/>
              <a:t>首先考虑一下如何判断一个图是否存在一个大小为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的点覆盖集。</a:t>
            </a:r>
          </a:p>
          <a:p>
            <a:r>
              <a:rPr kumimoji="1" lang="zh-CN" altLang="en-US" dirty="0" smtClean="0"/>
              <a:t>首先我们任选未被覆盖的一条边，那么这条边的某个端点一定会被选到点覆盖集中，于是我们枚举选哪个端点。</a:t>
            </a:r>
          </a:p>
          <a:p>
            <a:r>
              <a:rPr kumimoji="1" lang="zh-CN" altLang="en-US" dirty="0" smtClean="0"/>
              <a:t>这样重复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步之后，如果有大小不超过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的覆盖集，就一定会被选到。</a:t>
            </a:r>
          </a:p>
          <a:p>
            <a:r>
              <a:rPr kumimoji="1" lang="zh-CN" altLang="en-US" dirty="0" smtClean="0"/>
              <a:t>所以时间复杂度是</a:t>
            </a:r>
            <a:r>
              <a:rPr kumimoji="1" lang="en-US" altLang="zh-CN" dirty="0" smtClean="0"/>
              <a:t>O(2^k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n)</a:t>
            </a:r>
            <a:r>
              <a:rPr kumimoji="1" lang="zh-CN" altLang="en-US" dirty="0" smtClean="0"/>
              <a:t>的。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685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回到原题，考虑每个三元组，不能存在两条边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也就是要满足传递性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所以对于任意的有两条边的三元组，考虑加上剩下的边，或者删除其中的某条边。</a:t>
            </a:r>
          </a:p>
          <a:p>
            <a:r>
              <a:rPr kumimoji="1" lang="zh-CN" altLang="en-US" dirty="0" smtClean="0"/>
              <a:t>枚举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步就能得到一个合法的方案，修改一条边只会让</a:t>
            </a:r>
            <a:r>
              <a:rPr kumimoji="1" lang="en-US" altLang="zh-CN" dirty="0" smtClean="0"/>
              <a:t>O(n)</a:t>
            </a:r>
            <a:r>
              <a:rPr kumimoji="1" lang="zh-CN" altLang="en-US" dirty="0" smtClean="0"/>
              <a:t>个三元组受到影响，所以只需要维护一下被影响的三元组即可。</a:t>
            </a:r>
          </a:p>
          <a:p>
            <a:r>
              <a:rPr kumimoji="1" lang="zh-CN" altLang="en-US" dirty="0" smtClean="0"/>
              <a:t>时间复杂度</a:t>
            </a:r>
            <a:r>
              <a:rPr kumimoji="1" lang="en-US" altLang="zh-CN" dirty="0" smtClean="0"/>
              <a:t>O(3^k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n)</a:t>
            </a:r>
            <a:r>
              <a:rPr kumimoji="1" lang="zh-CN" altLang="en-US" dirty="0" smtClean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1559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Qingdao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有一个数字生成器和若干个监视器。</a:t>
            </a:r>
          </a:p>
          <a:p>
            <a:r>
              <a:rPr kumimoji="1" lang="zh-CN" altLang="en-US" dirty="0" smtClean="0"/>
              <a:t>每个时刻有两个事件，生成一个数或者添加一个监视器。</a:t>
            </a:r>
          </a:p>
          <a:p>
            <a:r>
              <a:rPr kumimoji="1" lang="zh-CN" altLang="en-US" dirty="0" smtClean="0"/>
              <a:t>一个监视器为</a:t>
            </a:r>
            <a:r>
              <a:rPr kumimoji="1" lang="en-US" altLang="zh-CN" dirty="0" smtClean="0"/>
              <a:t>l,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，当后面的生成的数字在</a:t>
            </a:r>
            <a:r>
              <a:rPr kumimoji="1" lang="en-US" altLang="zh-CN" dirty="0" smtClean="0"/>
              <a:t>l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r</a:t>
            </a:r>
            <a:r>
              <a:rPr kumimoji="1" lang="zh-CN" altLang="en-US" dirty="0" smtClean="0"/>
              <a:t>之间时，监视器的数值会减小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当一个监视器减为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的时候，它就会停止工作。</a:t>
            </a:r>
          </a:p>
          <a:p>
            <a:r>
              <a:rPr kumimoji="1" lang="zh-CN" altLang="en-US" dirty="0" smtClean="0"/>
              <a:t>现在每生成一个数，请汇报当前停止工作的监视器，要求在线。</a:t>
            </a:r>
          </a:p>
          <a:p>
            <a:r>
              <a:rPr kumimoji="1" lang="en-US" altLang="zh-CN" dirty="0" err="1"/>
              <a:t>n</a:t>
            </a:r>
            <a:r>
              <a:rPr kumimoji="1" lang="en-US" altLang="zh-CN" dirty="0" err="1" smtClean="0"/>
              <a:t>,m</a:t>
            </a:r>
            <a:r>
              <a:rPr kumimoji="1" lang="en-US" altLang="zh-CN" dirty="0" smtClean="0"/>
              <a:t>&lt;=2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10^5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563910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你要在线的维护这些监视器。</a:t>
            </a:r>
          </a:p>
          <a:p>
            <a:r>
              <a:rPr kumimoji="1" lang="zh-CN" altLang="en-US" dirty="0" smtClean="0"/>
              <a:t>想像把监视器看成二维平面上的点，每个点有一个计数器。</a:t>
            </a:r>
          </a:p>
          <a:p>
            <a:r>
              <a:rPr kumimoji="1" lang="zh-CN" altLang="en-US" dirty="0" smtClean="0"/>
              <a:t>生成一个数字，相当于把一个矩形区域的数值减小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处理一个监视器变成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然后报告，只要求出全局最小值，然后如果是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，将其汇报并且改成</a:t>
            </a:r>
            <a:r>
              <a:rPr kumimoji="1" lang="en-US" altLang="zh-CN" dirty="0" err="1" smtClean="0"/>
              <a:t>inf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这些操作都可以使用</a:t>
            </a:r>
            <a:r>
              <a:rPr kumimoji="1" lang="en-US" altLang="zh-CN" dirty="0" smtClean="0"/>
              <a:t>KD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Tree</a:t>
            </a:r>
            <a:r>
              <a:rPr kumimoji="1" lang="zh-CN" altLang="en-US" dirty="0" smtClean="0"/>
              <a:t>解决，插入一个点，区间减，和全局最小值。</a:t>
            </a:r>
          </a:p>
          <a:p>
            <a:r>
              <a:rPr kumimoji="1" lang="zh-CN" altLang="en-US" dirty="0" smtClean="0"/>
              <a:t>对于区间减，</a:t>
            </a:r>
            <a:r>
              <a:rPr kumimoji="1" lang="en-US" altLang="zh-CN" dirty="0" smtClean="0"/>
              <a:t>KD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Tree</a:t>
            </a:r>
            <a:r>
              <a:rPr kumimoji="1" lang="zh-CN" altLang="en-US" dirty="0" smtClean="0"/>
              <a:t>只需要打标记即可。</a:t>
            </a:r>
          </a:p>
          <a:p>
            <a:r>
              <a:rPr kumimoji="1" lang="zh-CN" altLang="en-US" dirty="0" smtClean="0"/>
              <a:t>对于插入一个点，可以使用替罪羊树的方式维护。</a:t>
            </a:r>
          </a:p>
          <a:p>
            <a:r>
              <a:rPr kumimoji="1" lang="zh-CN" altLang="en-US" dirty="0" smtClean="0"/>
              <a:t>时间复杂度</a:t>
            </a:r>
            <a:r>
              <a:rPr kumimoji="1" lang="en-US" altLang="zh-CN" dirty="0" smtClean="0"/>
              <a:t>O(</a:t>
            </a:r>
            <a:r>
              <a:rPr kumimoji="1" lang="en-US" altLang="zh-CN" dirty="0" err="1" smtClean="0"/>
              <a:t>nsqrt</a:t>
            </a:r>
            <a:r>
              <a:rPr kumimoji="1" lang="en-US" altLang="zh-CN" dirty="0" smtClean="0"/>
              <a:t>(n))</a:t>
            </a:r>
            <a:r>
              <a:rPr kumimoji="1" lang="zh-CN" altLang="en-US" dirty="0" smtClean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879357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注意到只和每列*的最高位置有关。</a:t>
            </a:r>
          </a:p>
          <a:p>
            <a:r>
              <a:rPr kumimoji="1" lang="zh-CN" altLang="en-US" dirty="0" smtClean="0"/>
              <a:t>从左到右考虑，</a:t>
            </a:r>
            <a:r>
              <a:rPr kumimoji="1" lang="en-US" altLang="zh-CN" dirty="0" err="1" smtClean="0"/>
              <a:t>dp</a:t>
            </a:r>
            <a:r>
              <a:rPr kumimoji="1" lang="en-US" altLang="zh-CN" dirty="0" smtClean="0"/>
              <a:t>[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][j]</a:t>
            </a:r>
            <a:r>
              <a:rPr kumimoji="1" lang="zh-CN" altLang="en-US" dirty="0" smtClean="0"/>
              <a:t>表示第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列消除了</a:t>
            </a:r>
            <a:r>
              <a:rPr kumimoji="1" lang="en-US" altLang="zh-CN" dirty="0" smtClean="0"/>
              <a:t>j</a:t>
            </a:r>
            <a:r>
              <a:rPr kumimoji="1" lang="zh-CN" altLang="en-US" dirty="0" smtClean="0"/>
              <a:t>个的最小步数。</a:t>
            </a:r>
          </a:p>
          <a:p>
            <a:r>
              <a:rPr kumimoji="1" lang="zh-CN" altLang="en-US" dirty="0" smtClean="0"/>
              <a:t>考虑第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列和第</a:t>
            </a:r>
            <a:r>
              <a:rPr kumimoji="1" lang="en-US" altLang="zh-CN" dirty="0" smtClean="0"/>
              <a:t>i+1</a:t>
            </a:r>
            <a:r>
              <a:rPr kumimoji="1" lang="zh-CN" altLang="en-US" dirty="0" smtClean="0"/>
              <a:t>列，假设还需消除</a:t>
            </a:r>
            <a:r>
              <a:rPr kumimoji="1" lang="en-US" altLang="zh-CN" dirty="0"/>
              <a:t>k</a:t>
            </a:r>
            <a:r>
              <a:rPr kumimoji="1" lang="zh-CN" altLang="en-US" dirty="0" smtClean="0"/>
              <a:t>个。</a:t>
            </a:r>
          </a:p>
          <a:p>
            <a:r>
              <a:rPr kumimoji="1" lang="zh-CN" altLang="en-US" dirty="0" smtClean="0"/>
              <a:t>枚举使用了</a:t>
            </a:r>
            <a:r>
              <a:rPr kumimoji="1" lang="en-US" altLang="zh-CN" dirty="0" smtClean="0"/>
              <a:t>x</a:t>
            </a:r>
            <a:r>
              <a:rPr kumimoji="1" lang="zh-CN" altLang="en-US" dirty="0" smtClean="0"/>
              <a:t>次第一个操作，</a:t>
            </a:r>
            <a:r>
              <a:rPr kumimoji="1" lang="en-US" altLang="zh-CN" dirty="0" smtClean="0"/>
              <a:t>y</a:t>
            </a:r>
            <a:r>
              <a:rPr kumimoji="1" lang="zh-CN" altLang="en-US" dirty="0" smtClean="0"/>
              <a:t>次第二个操作，要求</a:t>
            </a:r>
            <a:r>
              <a:rPr kumimoji="1" lang="en-US" altLang="zh-CN" dirty="0" smtClean="0"/>
              <a:t>2x+y&gt;=k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将结果加上</a:t>
            </a:r>
            <a:r>
              <a:rPr kumimoji="1" lang="en-US" altLang="zh-CN" dirty="0" err="1" smtClean="0"/>
              <a:t>x+y</a:t>
            </a:r>
            <a:r>
              <a:rPr kumimoji="1" lang="zh-CN" altLang="en-US" dirty="0" smtClean="0"/>
              <a:t>后转移到</a:t>
            </a:r>
            <a:r>
              <a:rPr kumimoji="1" lang="en-US" altLang="zh-CN" dirty="0" err="1" smtClean="0"/>
              <a:t>dp</a:t>
            </a:r>
            <a:r>
              <a:rPr kumimoji="1" lang="en-US" altLang="zh-CN" dirty="0" smtClean="0"/>
              <a:t>[i+1][x+2y]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时间复杂度为</a:t>
            </a:r>
            <a:r>
              <a:rPr kumimoji="1" lang="en-US" altLang="zh-CN" dirty="0" smtClean="0"/>
              <a:t>O(n^4)</a:t>
            </a:r>
            <a:r>
              <a:rPr kumimoji="1" lang="zh-CN" altLang="en-US" dirty="0" smtClean="0"/>
              <a:t>显然无法通过。</a:t>
            </a:r>
          </a:p>
        </p:txBody>
      </p:sp>
    </p:spTree>
    <p:extLst>
      <p:ext uri="{BB962C8B-B14F-4D97-AF65-F5344CB8AC3E}">
        <p14:creationId xmlns:p14="http://schemas.microsoft.com/office/powerpoint/2010/main" val="1372261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Hongkong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给你一个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个点的无向连通图，每个点被染了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个颜色中的一种。</a:t>
            </a:r>
          </a:p>
          <a:p>
            <a:r>
              <a:rPr kumimoji="1" lang="zh-CN" altLang="en-US" dirty="0" smtClean="0"/>
              <a:t>你可以对其进行一些修改，假设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时刻的颜色为</a:t>
            </a:r>
            <a:r>
              <a:rPr kumimoji="1" lang="en-US" altLang="zh-CN" dirty="0" smtClean="0"/>
              <a:t>c(</a:t>
            </a:r>
            <a:r>
              <a:rPr kumimoji="1" lang="en-US" altLang="zh-CN" dirty="0" err="1" smtClean="0"/>
              <a:t>v,i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，那么</a:t>
            </a:r>
            <a:r>
              <a:rPr kumimoji="1" lang="en-US" altLang="zh-CN" dirty="0" smtClean="0"/>
              <a:t>i+1</a:t>
            </a:r>
            <a:r>
              <a:rPr kumimoji="1" lang="zh-CN" altLang="en-US" dirty="0" smtClean="0"/>
              <a:t>时刻的颜色</a:t>
            </a:r>
            <a:r>
              <a:rPr kumimoji="1" lang="en-US" altLang="zh-CN" dirty="0" smtClean="0"/>
              <a:t>c(v,i+1)</a:t>
            </a:r>
            <a:r>
              <a:rPr kumimoji="1" lang="zh-CN" altLang="en-US" dirty="0" smtClean="0"/>
              <a:t>可以为</a:t>
            </a:r>
            <a:r>
              <a:rPr kumimoji="1" lang="en-US" altLang="zh-CN" dirty="0" smtClean="0"/>
              <a:t>C(</a:t>
            </a:r>
            <a:r>
              <a:rPr kumimoji="1" lang="en-US" altLang="zh-CN" dirty="0" err="1" smtClean="0"/>
              <a:t>v,i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或者</a:t>
            </a:r>
            <a:r>
              <a:rPr kumimoji="1" lang="en-US" altLang="zh-CN" dirty="0" smtClean="0"/>
              <a:t>c(</a:t>
            </a:r>
            <a:r>
              <a:rPr kumimoji="1" lang="en-US" altLang="zh-CN" dirty="0" err="1" smtClean="0"/>
              <a:t>u,i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，其中</a:t>
            </a:r>
            <a:r>
              <a:rPr kumimoji="1" lang="en-US" altLang="zh-CN" dirty="0" err="1" smtClean="0"/>
              <a:t>u,v</a:t>
            </a:r>
            <a:r>
              <a:rPr kumimoji="1" lang="zh-CN" altLang="en-US" dirty="0" smtClean="0"/>
              <a:t>之间有边相连。</a:t>
            </a:r>
          </a:p>
          <a:p>
            <a:r>
              <a:rPr kumimoji="1" lang="zh-CN" altLang="en-US" dirty="0" smtClean="0"/>
              <a:t>给你初态和终止状态，问你有没有方法在</a:t>
            </a:r>
            <a:r>
              <a:rPr kumimoji="1" lang="en-US" altLang="zh-CN" dirty="0" smtClean="0"/>
              <a:t>20000</a:t>
            </a:r>
            <a:r>
              <a:rPr kumimoji="1" lang="zh-CN" altLang="en-US" dirty="0" smtClean="0"/>
              <a:t>步内从初态变成终态。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&lt;=100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7231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首先特判一些显然不可行的</a:t>
            </a:r>
            <a:r>
              <a:rPr kumimoji="1" lang="en-US" altLang="zh-CN" dirty="0"/>
              <a:t>c</a:t>
            </a:r>
            <a:r>
              <a:rPr kumimoji="1" lang="en-US" altLang="zh-CN" dirty="0" smtClean="0"/>
              <a:t>ase</a:t>
            </a:r>
            <a:r>
              <a:rPr kumimoji="1" lang="zh-CN" altLang="en-US" dirty="0" smtClean="0"/>
              <a:t>，比如一种颜色只在终态中存在。</a:t>
            </a:r>
          </a:p>
          <a:p>
            <a:r>
              <a:rPr kumimoji="1" lang="zh-CN" altLang="en-US" dirty="0" smtClean="0"/>
              <a:t>接下来首先考虑一个特殊的问题就是如果初态和终态都是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到</a:t>
            </a:r>
            <a:r>
              <a:rPr kumimoji="1" lang="en-US" altLang="zh-CN" dirty="0" smtClean="0"/>
              <a:t>n-1</a:t>
            </a:r>
            <a:r>
              <a:rPr kumimoji="1" lang="zh-CN" altLang="en-US" dirty="0" smtClean="0"/>
              <a:t>的排列如何构造。</a:t>
            </a:r>
          </a:p>
          <a:p>
            <a:r>
              <a:rPr kumimoji="1" lang="zh-CN" altLang="en-US" dirty="0" smtClean="0"/>
              <a:t>考虑图中一个生成树，因为如果图连通就有解，那么只要考虑生成树就行了。</a:t>
            </a:r>
          </a:p>
          <a:p>
            <a:r>
              <a:rPr kumimoji="1" lang="zh-CN" altLang="en-US" dirty="0" smtClean="0"/>
              <a:t>我们观察发现可以每一步交换两个点的颜色，所以每次可以选一个终态中的叶子，找到在当前状态中的点，沿路径换到对应的位置，然后再删去即可，至多花</a:t>
            </a:r>
            <a:r>
              <a:rPr kumimoji="1" lang="en-US" altLang="zh-CN" dirty="0" smtClean="0"/>
              <a:t>5050</a:t>
            </a:r>
            <a:r>
              <a:rPr kumimoji="1" lang="zh-CN" altLang="en-US" dirty="0" smtClean="0"/>
              <a:t>步。</a:t>
            </a:r>
          </a:p>
          <a:p>
            <a:r>
              <a:rPr kumimoji="1" lang="zh-CN" altLang="en-US" dirty="0" smtClean="0"/>
              <a:t>所以需要一开始需要把两个状态中的颜色个数改成一样。</a:t>
            </a:r>
          </a:p>
          <a:p>
            <a:r>
              <a:rPr kumimoji="1" lang="zh-CN" altLang="en-US" dirty="0" smtClean="0"/>
              <a:t>可以任选初态中一对多余的和缺少的点，把这两个点挪到一起，然后把多余的修改地和缺少的一样。</a:t>
            </a:r>
          </a:p>
          <a:p>
            <a:r>
              <a:rPr kumimoji="1" lang="zh-CN" altLang="en-US" dirty="0" smtClean="0"/>
              <a:t>每做一次对数就会减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，至多</a:t>
            </a:r>
            <a:r>
              <a:rPr kumimoji="1" lang="en-US" altLang="zh-CN" dirty="0" smtClean="0"/>
              <a:t>50</a:t>
            </a:r>
            <a:r>
              <a:rPr kumimoji="1" lang="zh-CN" altLang="en-US" dirty="0" smtClean="0"/>
              <a:t>对，所以至多</a:t>
            </a:r>
            <a:r>
              <a:rPr kumimoji="1" lang="en-US" altLang="zh-CN" dirty="0" smtClean="0"/>
              <a:t>5000</a:t>
            </a:r>
            <a:r>
              <a:rPr kumimoji="1" lang="zh-CN" altLang="en-US" dirty="0" smtClean="0"/>
              <a:t>步。</a:t>
            </a:r>
          </a:p>
        </p:txBody>
      </p:sp>
    </p:spTree>
    <p:extLst>
      <p:ext uri="{BB962C8B-B14F-4D97-AF65-F5344CB8AC3E}">
        <p14:creationId xmlns:p14="http://schemas.microsoft.com/office/powerpoint/2010/main" val="6397179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Hongkong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你要搭一个一共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列的脚手架，第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列放</a:t>
            </a:r>
            <a:r>
              <a:rPr kumimoji="1" lang="en-US" altLang="zh-CN" dirty="0" smtClean="0"/>
              <a:t>Hi</a:t>
            </a:r>
            <a:r>
              <a:rPr kumimoji="1" lang="zh-CN" altLang="en-US" dirty="0" smtClean="0"/>
              <a:t>根竹子。</a:t>
            </a:r>
          </a:p>
          <a:p>
            <a:r>
              <a:rPr kumimoji="1" lang="zh-CN" altLang="en-US" dirty="0" smtClean="0"/>
              <a:t>你每次只能搬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根竹子上脚手架，并且只能在脚手架左右和向上移动。同时如果左边右边和上面没有竹子，也可以放一根竹子在那里。</a:t>
            </a:r>
          </a:p>
          <a:p>
            <a:r>
              <a:rPr kumimoji="1" lang="zh-CN" altLang="en-US" dirty="0" smtClean="0"/>
              <a:t>问最少需要多少次搬完。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&lt;=100000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235" y="4069080"/>
            <a:ext cx="6723529" cy="221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383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考虑这个过程的逆过程，拆竹子。</a:t>
            </a:r>
          </a:p>
          <a:p>
            <a:r>
              <a:rPr kumimoji="1" lang="zh-CN" altLang="en-US" dirty="0" smtClean="0"/>
              <a:t>首先对这个东西建出一棵笛卡尔树，然后你可以想象成有很多人一起从叶子开始拆竹子，每次拆完一个节点都只能往根走。</a:t>
            </a:r>
          </a:p>
          <a:p>
            <a:r>
              <a:rPr kumimoji="1" lang="zh-CN" altLang="en-US" dirty="0" smtClean="0"/>
              <a:t>于是问题就变成了简单的树形</a:t>
            </a:r>
            <a:r>
              <a:rPr kumimoji="1" lang="en-US" altLang="zh-CN" dirty="0" err="1" smtClean="0"/>
              <a:t>dp</a:t>
            </a:r>
            <a:r>
              <a:rPr kumimoji="1" lang="zh-CN" altLang="en-US" dirty="0" smtClean="0"/>
              <a:t>，</a:t>
            </a:r>
            <a:r>
              <a:rPr kumimoji="1" lang="en-US" altLang="zh-CN" dirty="0" err="1" smtClean="0"/>
              <a:t>dp</a:t>
            </a:r>
            <a:r>
              <a:rPr kumimoji="1" lang="en-US" altLang="zh-CN" dirty="0" smtClean="0"/>
              <a:t>(u)</a:t>
            </a:r>
            <a:r>
              <a:rPr kumimoji="1" lang="zh-CN" altLang="en-US" dirty="0" smtClean="0"/>
              <a:t>表示拆完子树</a:t>
            </a:r>
            <a:r>
              <a:rPr kumimoji="1" lang="en-US" altLang="zh-CN" dirty="0" smtClean="0"/>
              <a:t>u</a:t>
            </a:r>
            <a:r>
              <a:rPr kumimoji="1" lang="zh-CN" altLang="en-US" dirty="0" smtClean="0"/>
              <a:t>需要多少人，并且很显然地可以求出还剩多少可以拆。</a:t>
            </a:r>
          </a:p>
          <a:p>
            <a:r>
              <a:rPr kumimoji="1" lang="zh-CN" altLang="en-US" dirty="0" smtClean="0"/>
              <a:t>然后使用树形</a:t>
            </a:r>
            <a:r>
              <a:rPr kumimoji="1" lang="en-US" altLang="zh-CN" dirty="0" err="1" smtClean="0"/>
              <a:t>dp</a:t>
            </a:r>
            <a:r>
              <a:rPr kumimoji="1" lang="zh-CN" altLang="en-US" dirty="0" smtClean="0"/>
              <a:t>解决即可。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63521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Hongkong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个点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条边的图。</a:t>
            </a:r>
          </a:p>
          <a:p>
            <a:r>
              <a:rPr kumimoji="1" lang="zh-CN" altLang="en-US" dirty="0" smtClean="0"/>
              <a:t>记一个割</a:t>
            </a:r>
            <a:r>
              <a:rPr kumimoji="1" lang="en-US" altLang="zh-CN" dirty="0" smtClean="0"/>
              <a:t>(S,T)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slimness</a:t>
            </a:r>
            <a:r>
              <a:rPr kumimoji="1" lang="zh-CN" altLang="en-US" dirty="0" smtClean="0"/>
              <a:t>为跨在</a:t>
            </a:r>
            <a:r>
              <a:rPr kumimoji="1" lang="en-US" altLang="zh-CN" dirty="0" smtClean="0"/>
              <a:t>S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之间边的边权最大值除以</a:t>
            </a:r>
            <a:r>
              <a:rPr kumimoji="1" lang="en-US" altLang="zh-CN" dirty="0" smtClean="0"/>
              <a:t>S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的两个集合小的一个的大小。</a:t>
            </a:r>
          </a:p>
          <a:p>
            <a:r>
              <a:rPr kumimoji="1" lang="zh-CN" altLang="en-US" dirty="0" smtClean="0"/>
              <a:t>找到一个</a:t>
            </a:r>
            <a:r>
              <a:rPr kumimoji="1" lang="en-US" altLang="zh-CN" dirty="0" smtClean="0"/>
              <a:t>slimness</a:t>
            </a:r>
            <a:r>
              <a:rPr kumimoji="1" lang="zh-CN" altLang="en-US" dirty="0" smtClean="0"/>
              <a:t>最小的割，输出</a:t>
            </a:r>
            <a:r>
              <a:rPr kumimoji="1" lang="en-US" altLang="zh-CN" dirty="0" smtClean="0"/>
              <a:t>slimness</a:t>
            </a:r>
            <a:r>
              <a:rPr kumimoji="1" lang="zh-CN" altLang="en-US" dirty="0" smtClean="0"/>
              <a:t>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&lt;=14000,m&lt;=30000</a:t>
            </a:r>
            <a:endParaRPr kumimoji="1" lang="zh-CN" altLang="en-US" dirty="0" smtClean="0"/>
          </a:p>
          <a:p>
            <a:r>
              <a:rPr kumimoji="1" lang="zh-CN" altLang="en-US" dirty="0" smtClean="0"/>
              <a:t>时限</a:t>
            </a:r>
            <a:r>
              <a:rPr kumimoji="1" lang="en-US" altLang="zh-CN" dirty="0" smtClean="0"/>
              <a:t>5s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95075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从大到小枚举边权，将比当前边权大的边合并。于是问题转化成了有若干个集合，你要凑出</a:t>
            </a:r>
            <a:r>
              <a:rPr kumimoji="1" lang="en-US" altLang="zh-CN" dirty="0" smtClean="0"/>
              <a:t>S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，使得</a:t>
            </a:r>
            <a:r>
              <a:rPr kumimoji="1" lang="en-US" altLang="zh-CN" dirty="0" smtClean="0"/>
              <a:t>S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尽量均匀，变成了一个带增加和删除物品的背包问题。</a:t>
            </a:r>
          </a:p>
          <a:p>
            <a:r>
              <a:rPr kumimoji="1" lang="zh-CN" altLang="en-US" dirty="0" smtClean="0"/>
              <a:t>有两种解决方法，第一是改成求方案数，或者说维护多项式</a:t>
            </a:r>
            <a:r>
              <a:rPr kumimoji="1" lang="en-US" altLang="zh-CN" dirty="0" smtClean="0"/>
              <a:t>(1+x^i)</a:t>
            </a:r>
            <a:r>
              <a:rPr kumimoji="1" lang="zh-CN" altLang="en-US" dirty="0" smtClean="0"/>
              <a:t>，这个是可以支持删除的，对一个大素数取模即可，时间复杂度为</a:t>
            </a:r>
            <a:r>
              <a:rPr kumimoji="1" lang="en-US" altLang="zh-CN" dirty="0" smtClean="0"/>
              <a:t>O(nm)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第二种方法对时间建线段树，求出每个物品加入和消失的时间，这样就只有加入操作，可以使用</a:t>
            </a:r>
            <a:r>
              <a:rPr kumimoji="1" lang="en-US" altLang="zh-CN" dirty="0" err="1" smtClean="0"/>
              <a:t>bitset</a:t>
            </a:r>
            <a:r>
              <a:rPr kumimoji="1" lang="zh-CN" altLang="en-US" dirty="0" smtClean="0"/>
              <a:t>优化，时间复杂度为</a:t>
            </a:r>
            <a:r>
              <a:rPr kumimoji="1" lang="en-US" altLang="zh-CN" dirty="0" smtClean="0"/>
              <a:t>O(nm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n/w)</a:t>
            </a:r>
            <a:r>
              <a:rPr kumimoji="1" lang="zh-CN" altLang="en-US" dirty="0" smtClean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182753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Hongkong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的网格图，构造一条哈密尔顿回路使得相邻的两个点的距离为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或者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，如果无解输出无解。</a:t>
            </a:r>
          </a:p>
          <a:p>
            <a:r>
              <a:rPr kumimoji="1" lang="en-US" altLang="zh-CN" dirty="0" err="1"/>
              <a:t>n</a:t>
            </a:r>
            <a:r>
              <a:rPr kumimoji="1" lang="en-US" altLang="zh-CN" dirty="0" err="1" smtClean="0"/>
              <a:t>,m</a:t>
            </a:r>
            <a:r>
              <a:rPr kumimoji="1" lang="en-US" altLang="zh-CN" dirty="0" smtClean="0"/>
              <a:t>&lt;=200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65646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不妨设</a:t>
            </a:r>
            <a:r>
              <a:rPr kumimoji="1" lang="en-US" altLang="zh-CN" dirty="0" smtClean="0"/>
              <a:t>n&lt;=m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首先考虑</a:t>
            </a:r>
            <a:r>
              <a:rPr kumimoji="1" lang="en-US" altLang="zh-CN" dirty="0" smtClean="0"/>
              <a:t>n=1</a:t>
            </a:r>
            <a:r>
              <a:rPr kumimoji="1" lang="zh-CN" altLang="en-US" dirty="0" smtClean="0"/>
              <a:t>的情况，容易发现前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个点必须连成红边所示的情况，如果连了</a:t>
            </a:r>
            <a:r>
              <a:rPr kumimoji="1" lang="en-US" altLang="zh-CN" dirty="0" smtClean="0"/>
              <a:t>3-5</a:t>
            </a:r>
            <a:r>
              <a:rPr kumimoji="1" lang="zh-CN" altLang="en-US" dirty="0" smtClean="0"/>
              <a:t>，那么形成了大小为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的环，否则可以等价成</a:t>
            </a:r>
            <a:r>
              <a:rPr kumimoji="1" lang="en-US" altLang="zh-CN" dirty="0" smtClean="0"/>
              <a:t>5-6</a:t>
            </a:r>
            <a:r>
              <a:rPr kumimoji="1" lang="zh-CN" altLang="en-US" dirty="0" smtClean="0"/>
              <a:t>之间有边。</a:t>
            </a:r>
          </a:p>
          <a:p>
            <a:r>
              <a:rPr kumimoji="1" lang="zh-CN" altLang="en-US" dirty="0" smtClean="0"/>
              <a:t>右边</a:t>
            </a:r>
            <a:r>
              <a:rPr kumimoji="1" lang="en-US" altLang="zh-CN" dirty="0"/>
              <a:t>m</a:t>
            </a:r>
            <a:r>
              <a:rPr kumimoji="1" lang="en-US" altLang="zh-CN" dirty="0" smtClean="0"/>
              <a:t>-4</a:t>
            </a:r>
            <a:r>
              <a:rPr kumimoji="1" lang="zh-CN" altLang="en-US" dirty="0" smtClean="0"/>
              <a:t>到</a:t>
            </a:r>
            <a:r>
              <a:rPr kumimoji="1" lang="en-US" altLang="zh-CN" dirty="0"/>
              <a:t>m</a:t>
            </a:r>
            <a:r>
              <a:rPr kumimoji="1" lang="zh-CN" altLang="en-US" dirty="0" smtClean="0"/>
              <a:t>也是同理，等价成</a:t>
            </a:r>
            <a:r>
              <a:rPr kumimoji="1" lang="en-US" altLang="zh-CN" dirty="0"/>
              <a:t>m</a:t>
            </a:r>
            <a:r>
              <a:rPr kumimoji="1" lang="en-US" altLang="zh-CN" dirty="0" smtClean="0"/>
              <a:t>-5</a:t>
            </a:r>
            <a:r>
              <a:rPr kumimoji="1" lang="zh-CN" altLang="en-US" dirty="0" smtClean="0"/>
              <a:t>到</a:t>
            </a:r>
            <a:r>
              <a:rPr kumimoji="1" lang="en-US" altLang="zh-CN" dirty="0"/>
              <a:t>m</a:t>
            </a:r>
            <a:r>
              <a:rPr kumimoji="1" lang="en-US" altLang="zh-CN" dirty="0" smtClean="0"/>
              <a:t>-4</a:t>
            </a:r>
            <a:r>
              <a:rPr kumimoji="1" lang="zh-CN" altLang="en-US" dirty="0" smtClean="0"/>
              <a:t>之间有边。所以当</a:t>
            </a:r>
            <a:r>
              <a:rPr kumimoji="1" lang="en-US" altLang="zh-CN" dirty="0" smtClean="0"/>
              <a:t>m&lt;10</a:t>
            </a:r>
            <a:r>
              <a:rPr kumimoji="1" lang="zh-CN" altLang="en-US" dirty="0" smtClean="0"/>
              <a:t>且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不等于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的时候是无解的。</a:t>
            </a:r>
          </a:p>
          <a:p>
            <a:r>
              <a:rPr kumimoji="1" lang="zh-CN" altLang="en-US" dirty="0" smtClean="0"/>
              <a:t>否则只要在</a:t>
            </a:r>
            <a:r>
              <a:rPr kumimoji="1" lang="en-US" altLang="zh-CN" dirty="0" smtClean="0"/>
              <a:t>5-7</a:t>
            </a:r>
            <a:r>
              <a:rPr kumimoji="1" lang="zh-CN" altLang="en-US" dirty="0" smtClean="0"/>
              <a:t>之间连边，等价成为了</a:t>
            </a:r>
            <a:r>
              <a:rPr kumimoji="1" lang="en-US" altLang="zh-CN" dirty="0" smtClean="0"/>
              <a:t>6-7</a:t>
            </a:r>
            <a:r>
              <a:rPr kumimoji="1" lang="zh-CN" altLang="en-US" dirty="0" smtClean="0"/>
              <a:t>，依次类推，就能构出</a:t>
            </a:r>
            <a:r>
              <a:rPr kumimoji="1" lang="en-US" altLang="zh-CN" dirty="0" smtClean="0"/>
              <a:t>m&gt;=10</a:t>
            </a:r>
            <a:r>
              <a:rPr kumimoji="1" lang="zh-CN" altLang="en-US" dirty="0" smtClean="0"/>
              <a:t>的解。</a:t>
            </a:r>
          </a:p>
          <a:p>
            <a:r>
              <a:rPr kumimoji="1" lang="zh-CN" altLang="en-US" dirty="0" smtClean="0"/>
              <a:t>接着考虑</a:t>
            </a:r>
            <a:r>
              <a:rPr kumimoji="1" lang="en-US" altLang="zh-CN" dirty="0" smtClean="0"/>
              <a:t>n=2</a:t>
            </a:r>
            <a:r>
              <a:rPr kumimoji="1" lang="zh-CN" altLang="en-US" dirty="0" smtClean="0"/>
              <a:t>的情况，</a:t>
            </a:r>
            <a:r>
              <a:rPr kumimoji="1" lang="en-US" altLang="zh-CN" dirty="0" smtClean="0"/>
              <a:t>m=2</a:t>
            </a:r>
            <a:r>
              <a:rPr kumimoji="1" lang="zh-CN" altLang="en-US" dirty="0" smtClean="0"/>
              <a:t>显然是无解的。</a:t>
            </a:r>
          </a:p>
          <a:p>
            <a:r>
              <a:rPr kumimoji="1" lang="en-US" altLang="zh-CN" dirty="0" smtClean="0"/>
              <a:t>m&gt;=3</a:t>
            </a:r>
            <a:r>
              <a:rPr kumimoji="1" lang="zh-CN" altLang="en-US" dirty="0" smtClean="0"/>
              <a:t>的时候可以将这样的红边等价为绿边，然后接着就行构造。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3530" y="1575246"/>
            <a:ext cx="4743076" cy="87789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470" y="4069080"/>
            <a:ext cx="2216524" cy="164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0199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接着如果</a:t>
            </a:r>
            <a:r>
              <a:rPr kumimoji="1" lang="en-US" altLang="zh-CN" dirty="0" smtClean="0"/>
              <a:t>m&gt;=6</a:t>
            </a:r>
            <a:r>
              <a:rPr kumimoji="1" lang="zh-CN" altLang="en-US" dirty="0" smtClean="0"/>
              <a:t>，那么我们把每一行都按</a:t>
            </a:r>
            <a:r>
              <a:rPr kumimoji="1" lang="en-US" altLang="zh-CN" dirty="0" smtClean="0"/>
              <a:t>n=1</a:t>
            </a:r>
            <a:r>
              <a:rPr kumimoji="1" lang="zh-CN" altLang="en-US" dirty="0" smtClean="0"/>
              <a:t>的开头连，就等价成为了有一堆连着</a:t>
            </a:r>
            <a:r>
              <a:rPr kumimoji="1" lang="en-US" altLang="zh-CN" dirty="0" smtClean="0"/>
              <a:t>(i,m-1),(</a:t>
            </a:r>
            <a:r>
              <a:rPr kumimoji="1" lang="en-US" altLang="zh-CN" dirty="0" err="1" smtClean="0"/>
              <a:t>i,m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的边，把这些点按这个方式串起来即可。</a:t>
            </a:r>
          </a:p>
          <a:p>
            <a:r>
              <a:rPr kumimoji="1" lang="zh-CN" altLang="en-US" dirty="0" smtClean="0"/>
              <a:t>如果有一维是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，那么只要把每两行按</a:t>
            </a:r>
            <a:r>
              <a:rPr kumimoji="1" lang="en-US" altLang="zh-CN" dirty="0" smtClean="0"/>
              <a:t>n=2</a:t>
            </a:r>
            <a:r>
              <a:rPr kumimoji="1" lang="zh-CN" altLang="en-US" dirty="0" smtClean="0"/>
              <a:t>的开头连，这个只需要另一维不小于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即可。</a:t>
            </a:r>
          </a:p>
          <a:p>
            <a:r>
              <a:rPr kumimoji="1" lang="zh-CN" altLang="en-US" dirty="0" smtClean="0"/>
              <a:t>现在只剩</a:t>
            </a:r>
            <a:r>
              <a:rPr kumimoji="1" lang="en-US" altLang="zh-CN" dirty="0" smtClean="0"/>
              <a:t>(3,3),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(3,5),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(5,5)</a:t>
            </a:r>
            <a:r>
              <a:rPr kumimoji="1" lang="zh-CN" altLang="en-US" dirty="0" smtClean="0"/>
              <a:t>的情况。</a:t>
            </a:r>
          </a:p>
          <a:p>
            <a:r>
              <a:rPr kumimoji="1" lang="zh-CN" altLang="en-US" dirty="0" smtClean="0"/>
              <a:t>可以手工构造或者搜索打表解决。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7387" y="3135405"/>
            <a:ext cx="1916730" cy="173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869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Beijing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01</a:t>
            </a:r>
            <a:r>
              <a:rPr kumimoji="1" lang="zh-CN" altLang="en-US" dirty="0" smtClean="0"/>
              <a:t>矩阵，满足</a:t>
            </a:r>
            <a:r>
              <a:rPr kumimoji="1" lang="en-US" altLang="zh-CN" dirty="0" err="1" smtClean="0"/>
              <a:t>val</a:t>
            </a:r>
            <a:r>
              <a:rPr kumimoji="1" lang="en-US" altLang="zh-CN" dirty="0" smtClean="0"/>
              <a:t>(</a:t>
            </a:r>
            <a:r>
              <a:rPr kumimoji="1" lang="en-US" altLang="zh-CN" dirty="0" err="1"/>
              <a:t>i</a:t>
            </a:r>
            <a:r>
              <a:rPr kumimoji="1" lang="en-US" altLang="zh-CN" dirty="0" err="1" smtClean="0"/>
              <a:t>,j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xor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val</a:t>
            </a:r>
            <a:r>
              <a:rPr kumimoji="1" lang="en-US" altLang="zh-CN" dirty="0" smtClean="0"/>
              <a:t>(i-1,j) </a:t>
            </a:r>
            <a:r>
              <a:rPr kumimoji="1" lang="en-US" altLang="zh-CN" dirty="0" err="1" smtClean="0"/>
              <a:t>xor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val</a:t>
            </a:r>
            <a:r>
              <a:rPr kumimoji="1" lang="en-US" altLang="zh-CN" dirty="0" smtClean="0"/>
              <a:t>(i+1,j) </a:t>
            </a:r>
            <a:r>
              <a:rPr kumimoji="1" lang="en-US" altLang="zh-CN" dirty="0" err="1" smtClean="0"/>
              <a:t>xor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val</a:t>
            </a:r>
            <a:r>
              <a:rPr kumimoji="1" lang="en-US" altLang="zh-CN" dirty="0" smtClean="0"/>
              <a:t>(i,j-1) </a:t>
            </a:r>
            <a:r>
              <a:rPr kumimoji="1" lang="en-US" altLang="zh-CN" dirty="0" err="1" smtClean="0"/>
              <a:t>xor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val</a:t>
            </a:r>
            <a:r>
              <a:rPr kumimoji="1" lang="en-US" altLang="zh-CN" dirty="0" smtClean="0"/>
              <a:t>(i,j+1)=0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如果坐标不在范围内那么</a:t>
            </a:r>
            <a:r>
              <a:rPr kumimoji="1" lang="en-US" altLang="zh-CN" dirty="0" err="1" smtClean="0"/>
              <a:t>val</a:t>
            </a:r>
            <a:r>
              <a:rPr kumimoji="1" lang="zh-CN" altLang="en-US" dirty="0" smtClean="0"/>
              <a:t>为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有若干个询问，求字典序第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大的矩阵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x,y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位置的值，如果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找过矩阵大小输出</a:t>
            </a:r>
            <a:r>
              <a:rPr kumimoji="1" lang="en-US" altLang="zh-CN" dirty="0" smtClean="0"/>
              <a:t>?</a:t>
            </a:r>
            <a:endParaRPr kumimoji="1" lang="zh-CN" altLang="en-US" dirty="0" smtClean="0"/>
          </a:p>
          <a:p>
            <a:r>
              <a:rPr kumimoji="1" lang="en-US" altLang="zh-CN" dirty="0" err="1" smtClean="0"/>
              <a:t>n,m,Q</a:t>
            </a:r>
            <a:r>
              <a:rPr kumimoji="1" lang="en-US" altLang="zh-CN" dirty="0" smtClean="0"/>
              <a:t>&lt;=800,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k&lt;=2^800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008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定义</a:t>
            </a:r>
            <a:r>
              <a:rPr kumimoji="1" lang="en-US" altLang="zh-CN" dirty="0" smtClean="0"/>
              <a:t>dp2[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][j]</a:t>
            </a:r>
            <a:r>
              <a:rPr kumimoji="1" lang="zh-CN" altLang="en-US" dirty="0" smtClean="0"/>
              <a:t>表示第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个还剩不超过</a:t>
            </a:r>
            <a:r>
              <a:rPr kumimoji="1" lang="en-US" altLang="zh-CN" dirty="0" smtClean="0"/>
              <a:t>j</a:t>
            </a:r>
            <a:r>
              <a:rPr kumimoji="1" lang="zh-CN" altLang="en-US" dirty="0" smtClean="0"/>
              <a:t>个的最小消除步数。</a:t>
            </a:r>
          </a:p>
          <a:p>
            <a:r>
              <a:rPr kumimoji="1" lang="zh-CN" altLang="en-US" dirty="0" smtClean="0"/>
              <a:t>于是会将</a:t>
            </a:r>
            <a:r>
              <a:rPr kumimoji="1" lang="en-US" altLang="zh-CN" dirty="0" smtClean="0"/>
              <a:t>dp2[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][</a:t>
            </a:r>
            <a:r>
              <a:rPr kumimoji="1" lang="en-US" altLang="zh-CN" dirty="0"/>
              <a:t>p</a:t>
            </a:r>
            <a:r>
              <a:rPr kumimoji="1" lang="en-US" altLang="zh-CN" dirty="0" smtClean="0"/>
              <a:t>]+(</a:t>
            </a:r>
            <a:r>
              <a:rPr kumimoji="1" lang="en-US" altLang="zh-CN" dirty="0" err="1" smtClean="0"/>
              <a:t>p+q</a:t>
            </a:r>
            <a:r>
              <a:rPr kumimoji="1" lang="en-US" altLang="zh-CN" dirty="0" smtClean="0"/>
              <a:t>)/3</a:t>
            </a:r>
            <a:r>
              <a:rPr kumimoji="1" lang="zh-CN" altLang="en-US" dirty="0" smtClean="0"/>
              <a:t>转移到</a:t>
            </a:r>
            <a:r>
              <a:rPr kumimoji="1" lang="en-US" altLang="zh-CN" dirty="0" err="1" smtClean="0"/>
              <a:t>dp</a:t>
            </a:r>
            <a:r>
              <a:rPr kumimoji="1" lang="en-US" altLang="zh-CN" dirty="0" smtClean="0"/>
              <a:t>[i+1][q]</a:t>
            </a:r>
            <a:r>
              <a:rPr kumimoji="1" lang="zh-CN" altLang="en-US" dirty="0" smtClean="0"/>
              <a:t>，并且要求</a:t>
            </a:r>
            <a:r>
              <a:rPr kumimoji="1" lang="en-US" altLang="zh-CN" dirty="0" smtClean="0"/>
              <a:t>p/2&lt;=q&lt;=2p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将下标按模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分类，使用单调队列解决。</a:t>
            </a:r>
          </a:p>
          <a:p>
            <a:r>
              <a:rPr kumimoji="1" lang="zh-CN" altLang="en-US" dirty="0" smtClean="0"/>
              <a:t>时间复杂度</a:t>
            </a:r>
            <a:r>
              <a:rPr kumimoji="1" lang="en-US" altLang="zh-CN" dirty="0" smtClean="0"/>
              <a:t>O(nm)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504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首先注意到确定了第一行就能确定整个矩阵，并且根据最后一行的限制能够列出方程。</a:t>
            </a:r>
          </a:p>
          <a:p>
            <a:r>
              <a:rPr kumimoji="1" lang="zh-CN" altLang="en-US" dirty="0" smtClean="0"/>
              <a:t>使用高斯消元能得到一组第一行的基。</a:t>
            </a:r>
          </a:p>
          <a:p>
            <a:r>
              <a:rPr kumimoji="1" lang="zh-CN" altLang="en-US" dirty="0" smtClean="0"/>
              <a:t>然后字典序第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大，只要从高位到低位选择即可。</a:t>
            </a:r>
          </a:p>
          <a:p>
            <a:r>
              <a:rPr kumimoji="1" lang="zh-CN" altLang="en-US" dirty="0" smtClean="0"/>
              <a:t>时间复杂度</a:t>
            </a:r>
            <a:r>
              <a:rPr kumimoji="1" lang="en-US" altLang="zh-CN" dirty="0" smtClean="0"/>
              <a:t>O(n^3/w)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06025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Beijing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层的图形，每个点上有数字。每次可以选择小的上三角旋转。</a:t>
            </a:r>
          </a:p>
          <a:p>
            <a:r>
              <a:rPr kumimoji="1" lang="zh-CN" altLang="en-US" dirty="0" smtClean="0"/>
              <a:t>现在告诉了你初态和终态，请构造一种方案或者说明无解。</a:t>
            </a:r>
          </a:p>
          <a:p>
            <a:r>
              <a:rPr kumimoji="1" lang="zh-CN" altLang="en-US" dirty="0" smtClean="0"/>
              <a:t>数字可能有重复。</a:t>
            </a:r>
          </a:p>
          <a:p>
            <a:r>
              <a:rPr kumimoji="1" lang="en-US" altLang="zh-CN" dirty="0" smtClean="0"/>
              <a:t>n&lt;=100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365" y="3850666"/>
            <a:ext cx="49657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994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首先假设数字没有重复，也就是知道了每个位置该填什么。</a:t>
            </a:r>
          </a:p>
          <a:p>
            <a:r>
              <a:rPr kumimoji="1" lang="zh-CN" altLang="en-US" dirty="0" smtClean="0"/>
              <a:t>然后考虑一下人手怎么玩，就是将第一列的数码一个一个归位，然后转化成</a:t>
            </a:r>
            <a:r>
              <a:rPr kumimoji="1" lang="en-US" altLang="zh-CN" dirty="0" smtClean="0"/>
              <a:t>n-1</a:t>
            </a:r>
            <a:r>
              <a:rPr kumimoji="1" lang="zh-CN" altLang="en-US" dirty="0" smtClean="0"/>
              <a:t>的情况。</a:t>
            </a:r>
          </a:p>
          <a:p>
            <a:r>
              <a:rPr kumimoji="1" lang="zh-CN" altLang="en-US" dirty="0" smtClean="0"/>
              <a:t>最后如果只剩下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，那么只有其中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种是可以解的，否则是无解的。</a:t>
            </a:r>
          </a:p>
          <a:p>
            <a:r>
              <a:rPr kumimoji="1" lang="zh-CN" altLang="en-US" dirty="0" smtClean="0"/>
              <a:t>这个过程可以使用写成模拟。</a:t>
            </a:r>
          </a:p>
          <a:p>
            <a:r>
              <a:rPr kumimoji="1" lang="zh-CN" altLang="en-US" dirty="0" smtClean="0"/>
              <a:t>发现所有的置换都是偶置换，所以一开始如果是奇置换，那么必然无解。</a:t>
            </a:r>
          </a:p>
          <a:p>
            <a:r>
              <a:rPr kumimoji="1" lang="zh-CN" altLang="en-US" dirty="0" smtClean="0"/>
              <a:t>于是首先看初态和终态的数字集合是否相同，如果不同肯定无解。</a:t>
            </a:r>
          </a:p>
          <a:p>
            <a:r>
              <a:rPr kumimoji="1" lang="zh-CN" altLang="en-US" dirty="0" smtClean="0"/>
              <a:t>然后如果初态里面的数字两两不同，那么知道了对应关系，看是否为偶置换，否则也无解。</a:t>
            </a:r>
          </a:p>
          <a:p>
            <a:r>
              <a:rPr kumimoji="1" lang="zh-CN" altLang="en-US" dirty="0" smtClean="0"/>
              <a:t>否则先任意匹配，如果匹配完是奇置换，交换其中某两个，变成偶置换。</a:t>
            </a:r>
          </a:p>
        </p:txBody>
      </p:sp>
    </p:spTree>
    <p:extLst>
      <p:ext uri="{BB962C8B-B14F-4D97-AF65-F5344CB8AC3E}">
        <p14:creationId xmlns:p14="http://schemas.microsoft.com/office/powerpoint/2010/main" val="4730493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Beijing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有一个长度为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的声音序列，有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个模式，每个模式的长度为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你要在这个声音序列里找到</a:t>
            </a:r>
            <a:r>
              <a:rPr kumimoji="1" lang="en-US" altLang="zh-CN" dirty="0" smtClean="0"/>
              <a:t>l</a:t>
            </a:r>
            <a:r>
              <a:rPr kumimoji="1" lang="zh-CN" altLang="en-US" dirty="0" smtClean="0"/>
              <a:t>段不交的长度为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的子序列，使得与模式的差异值的和最小。</a:t>
            </a:r>
          </a:p>
          <a:p>
            <a:r>
              <a:rPr kumimoji="1" lang="zh-CN" altLang="en-US" dirty="0" smtClean="0"/>
              <a:t>两个序列的差异值为对应项的差的平方和。</a:t>
            </a:r>
          </a:p>
          <a:p>
            <a:r>
              <a:rPr kumimoji="1" lang="en-US" altLang="zh-CN" dirty="0" smtClean="0"/>
              <a:t>n&lt;=1e5,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m&lt;=3e4,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k&lt;=5,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m&lt;=n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5559430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首先最直接的</a:t>
            </a:r>
            <a:r>
              <a:rPr kumimoji="1" lang="en-US" altLang="zh-CN" dirty="0" err="1" smtClean="0"/>
              <a:t>dp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i,j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表示选到前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个，然后匹配了</a:t>
            </a:r>
            <a:r>
              <a:rPr kumimoji="1" lang="en-US" altLang="zh-CN" dirty="0" smtClean="0"/>
              <a:t>j</a:t>
            </a:r>
            <a:r>
              <a:rPr kumimoji="1" lang="zh-CN" altLang="en-US" dirty="0" smtClean="0"/>
              <a:t>段的最小差异值。</a:t>
            </a:r>
          </a:p>
          <a:p>
            <a:r>
              <a:rPr kumimoji="1" lang="zh-CN" altLang="en-US" dirty="0" smtClean="0"/>
              <a:t>我们只要求出每个位置的最小差异值就可以转移，每个位置的最小差异值可以写成卷积的形式，然后用</a:t>
            </a:r>
            <a:r>
              <a:rPr kumimoji="1" lang="en-US" altLang="zh-CN" dirty="0" smtClean="0"/>
              <a:t>FFT</a:t>
            </a:r>
            <a:r>
              <a:rPr kumimoji="1" lang="zh-CN" altLang="en-US" dirty="0" smtClean="0"/>
              <a:t>解决。</a:t>
            </a:r>
          </a:p>
          <a:p>
            <a:r>
              <a:rPr kumimoji="1" lang="zh-CN" altLang="en-US" dirty="0" smtClean="0"/>
              <a:t>这样的时间复杂度为</a:t>
            </a:r>
            <a:r>
              <a:rPr kumimoji="1" lang="en-US" altLang="zh-CN" dirty="0" smtClean="0"/>
              <a:t>O(</a:t>
            </a:r>
            <a:r>
              <a:rPr kumimoji="1" lang="en-US" altLang="zh-CN" dirty="0" err="1" smtClean="0"/>
              <a:t>nl+n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考虑经典套路，假设选择一段会附加额外</a:t>
            </a:r>
            <a:r>
              <a:rPr kumimoji="1" lang="en-US" altLang="zh-CN" dirty="0" smtClean="0"/>
              <a:t>w</a:t>
            </a:r>
            <a:r>
              <a:rPr kumimoji="1" lang="zh-CN" altLang="en-US" dirty="0" smtClean="0"/>
              <a:t>的权值，随着</a:t>
            </a:r>
            <a:r>
              <a:rPr kumimoji="1" lang="en-US" altLang="zh-CN" dirty="0" smtClean="0"/>
              <a:t>w</a:t>
            </a:r>
            <a:r>
              <a:rPr kumimoji="1" lang="zh-CN" altLang="en-US" dirty="0" smtClean="0"/>
              <a:t>的增加，选的段数也会减少。</a:t>
            </a:r>
          </a:p>
          <a:p>
            <a:r>
              <a:rPr kumimoji="1" lang="zh-CN" altLang="en-US" dirty="0" smtClean="0"/>
              <a:t>于是还要二分这个权值即可，时间复杂度为</a:t>
            </a:r>
            <a:r>
              <a:rPr kumimoji="1" lang="en-US" altLang="zh-CN" dirty="0" smtClean="0"/>
              <a:t>O(n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n)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91343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有一个社交网络，朋友关系都是双向的，并且一个人自身也看作是自己的朋友。</a:t>
            </a:r>
          </a:p>
          <a:p>
            <a:r>
              <a:rPr kumimoji="1" lang="zh-CN" altLang="en-US" dirty="0" smtClean="0"/>
              <a:t>每个人都有一个能力值，能力值两两不同。每个人都有一个排行榜，表示他朋友间能力值的排名。</a:t>
            </a:r>
          </a:p>
          <a:p>
            <a:r>
              <a:rPr kumimoji="1" lang="zh-CN" altLang="en-US" dirty="0" smtClean="0"/>
              <a:t>你有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个朋友，你知道他们之间的排名，同时你也知道每个人在多少个排行榜上是第一。</a:t>
            </a:r>
          </a:p>
          <a:p>
            <a:r>
              <a:rPr kumimoji="1" lang="zh-CN" altLang="en-US" dirty="0" smtClean="0"/>
              <a:t>你还知道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对关系表示某两个你的朋友也是朋友，但你不知道所有的关系。</a:t>
            </a:r>
          </a:p>
          <a:p>
            <a:r>
              <a:rPr kumimoji="1" lang="zh-CN" altLang="en-US" dirty="0" smtClean="0"/>
              <a:t>请问这个社交网络中至少有多少个陌生人你不认识，并且他们的排行榜上第一是你的朋友。</a:t>
            </a:r>
          </a:p>
          <a:p>
            <a:r>
              <a:rPr kumimoji="1" lang="en-US" altLang="zh-CN" dirty="0" err="1" smtClean="0"/>
              <a:t>n,m</a:t>
            </a:r>
            <a:r>
              <a:rPr kumimoji="1" lang="en-US" altLang="zh-CN" dirty="0" smtClean="0"/>
              <a:t>&lt;=1e5</a:t>
            </a:r>
            <a:r>
              <a:rPr kumimoji="1" lang="zh-CN" altLang="en-US" dirty="0" smtClean="0"/>
              <a:t>，数据保证合法。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487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对当前的网络求出每个人在多少个排行榜里面是第一。</a:t>
            </a:r>
          </a:p>
          <a:p>
            <a:r>
              <a:rPr kumimoji="1" lang="zh-CN" altLang="en-US" dirty="0" smtClean="0"/>
              <a:t>会发现某些人的第一会多于实际的第一，而某些人的第一却不够。</a:t>
            </a:r>
          </a:p>
          <a:p>
            <a:r>
              <a:rPr kumimoji="1" lang="zh-CN" altLang="en-US" dirty="0" smtClean="0"/>
              <a:t>将剩下的边分成三类，首先是大佬，大佬的能力值很高，一些人如果第一多了，可以找大佬给他们减一减。</a:t>
            </a:r>
          </a:p>
          <a:p>
            <a:r>
              <a:rPr kumimoji="1" lang="zh-CN" altLang="en-US" dirty="0" smtClean="0"/>
              <a:t>其次是菜鸡，菜鸡是为了给第一不够的刷第一。还有的是朋友之间互相连边。</a:t>
            </a:r>
          </a:p>
          <a:p>
            <a:r>
              <a:rPr kumimoji="1" lang="zh-CN" altLang="en-US" dirty="0" smtClean="0"/>
              <a:t>我们要最小化的是菜鸡的个数。</a:t>
            </a:r>
          </a:p>
          <a:p>
            <a:r>
              <a:rPr kumimoji="1" lang="zh-CN" altLang="en-US" dirty="0" smtClean="0"/>
              <a:t>我们考虑朋友之间互相连边的作用，记</a:t>
            </a:r>
            <a:r>
              <a:rPr kumimoji="1" lang="en-US" altLang="zh-CN" dirty="0" smtClean="0"/>
              <a:t>c(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为第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个人的第一的个数。</a:t>
            </a:r>
          </a:p>
          <a:p>
            <a:r>
              <a:rPr kumimoji="1" lang="zh-CN" altLang="en-US" dirty="0" smtClean="0"/>
              <a:t>朋友之间连边能使</a:t>
            </a:r>
            <a:r>
              <a:rPr kumimoji="1" lang="en-US" altLang="zh-CN" dirty="0" smtClean="0"/>
              <a:t>c(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减去一，</a:t>
            </a:r>
            <a:r>
              <a:rPr kumimoji="1" lang="en-US" altLang="zh-CN" dirty="0" smtClean="0"/>
              <a:t>c(i-1)</a:t>
            </a:r>
            <a:r>
              <a:rPr kumimoji="1" lang="zh-CN" altLang="en-US" dirty="0" smtClean="0"/>
              <a:t>加上一。</a:t>
            </a:r>
          </a:p>
          <a:p>
            <a:r>
              <a:rPr kumimoji="1" lang="zh-CN" altLang="en-US" dirty="0" smtClean="0"/>
              <a:t>于是可以从后往前推一遍，如果最后多了，没有关系，剩下的不够的必须需要菜鸡去补。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1083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China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你有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种面值的硬币，分别为</a:t>
            </a:r>
            <a:r>
              <a:rPr kumimoji="1" lang="en-US" altLang="zh-CN" dirty="0" smtClean="0"/>
              <a:t>c(1),…,c(m)</a:t>
            </a:r>
            <a:r>
              <a:rPr kumimoji="1" lang="zh-CN" altLang="en-US" dirty="0" smtClean="0"/>
              <a:t>，每种有无限张。</a:t>
            </a:r>
          </a:p>
          <a:p>
            <a:r>
              <a:rPr kumimoji="1" lang="zh-CN" altLang="en-US" dirty="0" smtClean="0"/>
              <a:t>你去摘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个樱桃，每个樱桃都有</a:t>
            </a:r>
            <a:r>
              <a:rPr kumimoji="1" lang="en-US" altLang="zh-CN" dirty="0" smtClean="0"/>
              <a:t>p</a:t>
            </a:r>
            <a:r>
              <a:rPr kumimoji="1" lang="zh-CN" altLang="en-US" dirty="0" smtClean="0"/>
              <a:t>的概率摘下来。</a:t>
            </a:r>
          </a:p>
          <a:p>
            <a:r>
              <a:rPr kumimoji="1" lang="zh-CN" altLang="en-US" dirty="0" smtClean="0"/>
              <a:t>你要要用你的硬币把你摘了的樱桃给买下来，每个樱桃需要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元钱，但是不能找钱。</a:t>
            </a:r>
          </a:p>
          <a:p>
            <a:r>
              <a:rPr kumimoji="1" lang="zh-CN" altLang="en-US" dirty="0" smtClean="0"/>
              <a:t>问最好的情况下你期望要多花多少钱。</a:t>
            </a:r>
          </a:p>
          <a:p>
            <a:r>
              <a:rPr kumimoji="1" lang="zh-CN" altLang="en-US" dirty="0" smtClean="0"/>
              <a:t>答案对</a:t>
            </a:r>
            <a:r>
              <a:rPr kumimoji="1" lang="en-US" altLang="zh-CN" dirty="0" smtClean="0"/>
              <a:t>10^9+7</a:t>
            </a:r>
            <a:r>
              <a:rPr kumimoji="1" lang="zh-CN" altLang="en-US" dirty="0" smtClean="0"/>
              <a:t>取模。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&lt;=1e9,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m&lt;=100,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ci&lt;=1e4,</a:t>
            </a:r>
            <a:r>
              <a:rPr kumimoji="1" lang="zh-CN" altLang="en-US" dirty="0" smtClean="0"/>
              <a:t> 且若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≠</a:t>
            </a:r>
            <a:r>
              <a:rPr kumimoji="1" lang="en-US" altLang="zh-CN" dirty="0" smtClean="0"/>
              <a:t>j</a:t>
            </a:r>
            <a:r>
              <a:rPr kumimoji="1" lang="zh-CN" altLang="en-US" dirty="0" smtClean="0"/>
              <a:t>，有</a:t>
            </a:r>
            <a:r>
              <a:rPr kumimoji="1" lang="en-US" altLang="zh-CN" dirty="0" smtClean="0"/>
              <a:t>ci</a:t>
            </a:r>
            <a:r>
              <a:rPr kumimoji="1" lang="zh-CN" altLang="en-US" dirty="0" smtClean="0"/>
              <a:t>*</a:t>
            </a:r>
            <a:r>
              <a:rPr kumimoji="1" lang="en-US" altLang="zh-CN" dirty="0" err="1" smtClean="0"/>
              <a:t>cj</a:t>
            </a:r>
            <a:r>
              <a:rPr kumimoji="1" lang="en-US" altLang="zh-CN" dirty="0" smtClean="0"/>
              <a:t>&lt;=1e4</a:t>
            </a:r>
            <a:r>
              <a:rPr kumimoji="1" lang="zh-CN" altLang="en-US" dirty="0" smtClean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2828782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首先樱桃的分布就是个简单的二项分布，摘</a:t>
            </a:r>
            <a:r>
              <a:rPr kumimoji="1" lang="en-US" altLang="zh-CN" dirty="0"/>
              <a:t>k</a:t>
            </a:r>
            <a:r>
              <a:rPr kumimoji="1" lang="zh-CN" altLang="en-US" dirty="0" smtClean="0"/>
              <a:t>个樱桃的概率为</a:t>
            </a:r>
            <a:r>
              <a:rPr kumimoji="1" lang="en-US" altLang="zh-CN" dirty="0" smtClean="0"/>
              <a:t>C(</a:t>
            </a:r>
            <a:r>
              <a:rPr kumimoji="1" lang="en-US" altLang="zh-CN" dirty="0" err="1" smtClean="0"/>
              <a:t>n,k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p^k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(1-p)^(n-k)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首先考虑如果只有一种硬币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，那么只和樱桃个数模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有关。</a:t>
            </a:r>
          </a:p>
          <a:p>
            <a:r>
              <a:rPr kumimoji="1" lang="zh-CN" altLang="en-US" dirty="0" smtClean="0"/>
              <a:t>但是发现没有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次单位根，所以改为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px</a:t>
            </a:r>
            <a:r>
              <a:rPr kumimoji="1" lang="en-US" altLang="zh-CN" dirty="0" smtClean="0"/>
              <a:t>+(1-p))^n</a:t>
            </a:r>
            <a:r>
              <a:rPr kumimoji="1" lang="zh-CN" altLang="en-US" dirty="0" smtClean="0"/>
              <a:t>对</a:t>
            </a:r>
            <a:r>
              <a:rPr kumimoji="1" lang="en-US" altLang="zh-CN" dirty="0" smtClean="0"/>
              <a:t>(x^c-1)</a:t>
            </a:r>
            <a:r>
              <a:rPr kumimoji="1" lang="zh-CN" altLang="en-US" dirty="0" smtClean="0"/>
              <a:t>取模。</a:t>
            </a:r>
          </a:p>
          <a:p>
            <a:r>
              <a:rPr kumimoji="1" lang="zh-CN" altLang="en-US" dirty="0" smtClean="0"/>
              <a:t>使用倍增加</a:t>
            </a:r>
            <a:r>
              <a:rPr kumimoji="1" lang="en-US" altLang="zh-CN" dirty="0" smtClean="0"/>
              <a:t>FFT</a:t>
            </a:r>
            <a:r>
              <a:rPr kumimoji="1" lang="zh-CN" altLang="en-US" dirty="0" smtClean="0"/>
              <a:t>，可以在</a:t>
            </a:r>
            <a:r>
              <a:rPr kumimoji="1" lang="en-US" altLang="zh-CN" dirty="0" smtClean="0"/>
              <a:t>O(c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n)</a:t>
            </a:r>
            <a:r>
              <a:rPr kumimoji="1" lang="zh-CN" altLang="en-US" dirty="0" smtClean="0"/>
              <a:t>的时间复杂度内解决。</a:t>
            </a:r>
          </a:p>
          <a:p>
            <a:r>
              <a:rPr kumimoji="1" lang="zh-CN" altLang="en-US" dirty="0" smtClean="0"/>
              <a:t>接下来要处理有多个面值的情况。</a:t>
            </a:r>
          </a:p>
          <a:p>
            <a:r>
              <a:rPr kumimoji="1" lang="zh-CN" altLang="en-US" dirty="0" smtClean="0"/>
              <a:t>首先假设只有一个值，让你计算需要多付多少钱。</a:t>
            </a:r>
          </a:p>
          <a:p>
            <a:r>
              <a:rPr kumimoji="1" lang="zh-CN" altLang="en-US" dirty="0" smtClean="0"/>
              <a:t>经典问题，按模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的剩余系分类，然后跑个最短路。</a:t>
            </a:r>
          </a:p>
          <a:p>
            <a:r>
              <a:rPr kumimoji="1" lang="zh-CN" altLang="en-US" dirty="0" smtClean="0"/>
              <a:t>由于题目限制，当钱数大于</a:t>
            </a:r>
            <a:r>
              <a:rPr kumimoji="1" lang="en-US" altLang="zh-CN" dirty="0" smtClean="0"/>
              <a:t>1e4</a:t>
            </a:r>
            <a:r>
              <a:rPr kumimoji="1" lang="zh-CN" altLang="en-US" dirty="0" smtClean="0"/>
              <a:t>的时候会模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相同的时候花的前都是相同的。</a:t>
            </a:r>
          </a:p>
          <a:p>
            <a:r>
              <a:rPr kumimoji="1" lang="zh-CN" altLang="en-US" dirty="0" smtClean="0"/>
              <a:t>于是按上面的方法做，对</a:t>
            </a:r>
            <a:r>
              <a:rPr kumimoji="1" lang="en-US" altLang="zh-CN" dirty="0" smtClean="0"/>
              <a:t>1e4</a:t>
            </a:r>
            <a:r>
              <a:rPr kumimoji="1" lang="zh-CN" altLang="en-US" dirty="0" smtClean="0"/>
              <a:t>以下的暴力求一下误差即可。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00426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China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有一个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的网格，每个网格可以空着或者连两根水管。水管必须是下面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种中的一种。</a:t>
            </a:r>
          </a:p>
          <a:p>
            <a:r>
              <a:rPr kumimoji="1" lang="zh-CN" altLang="en-US" dirty="0" smtClean="0"/>
              <a:t>这些水管必须连成若干个环，并且有些格子强制要求放水管。</a:t>
            </a:r>
          </a:p>
          <a:p>
            <a:r>
              <a:rPr kumimoji="1" lang="zh-CN" altLang="en-US" dirty="0" smtClean="0"/>
              <a:t>每连一条水管就会获得有个或正或负的收益。</a:t>
            </a:r>
          </a:p>
          <a:p>
            <a:r>
              <a:rPr kumimoji="1" lang="zh-CN" altLang="en-US" dirty="0" smtClean="0"/>
              <a:t>求最大的收益。</a:t>
            </a:r>
          </a:p>
          <a:p>
            <a:r>
              <a:rPr kumimoji="1" lang="en-US" altLang="zh-CN" dirty="0" err="1"/>
              <a:t>n</a:t>
            </a:r>
            <a:r>
              <a:rPr kumimoji="1" lang="en-US" altLang="zh-CN" dirty="0" err="1" smtClean="0"/>
              <a:t>,m</a:t>
            </a:r>
            <a:r>
              <a:rPr kumimoji="1" lang="en-US" altLang="zh-CN" dirty="0" smtClean="0"/>
              <a:t>&lt;=30</a:t>
            </a:r>
            <a:endParaRPr kumimoji="1" lang="zh-CN" altLang="en-US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832" y="4409466"/>
            <a:ext cx="53721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72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Hangzhou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有</a:t>
            </a:r>
            <a:r>
              <a:rPr kumimoji="1" lang="en-US" altLang="zh-CN" dirty="0" smtClean="0"/>
              <a:t>n-1</a:t>
            </a:r>
            <a:r>
              <a:rPr kumimoji="1" lang="zh-CN" altLang="en-US" dirty="0" smtClean="0"/>
              <a:t>个限制，为</a:t>
            </a:r>
            <a:r>
              <a:rPr kumimoji="1" lang="en-US" altLang="zh-CN" dirty="0" smtClean="0"/>
              <a:t>x(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x(i+1)&gt;=a(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，这里要求</a:t>
            </a:r>
            <a:r>
              <a:rPr kumimoji="1" lang="en-US" altLang="zh-CN" dirty="0" smtClean="0"/>
              <a:t>x(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都是正实数。</a:t>
            </a:r>
          </a:p>
          <a:p>
            <a:r>
              <a:rPr kumimoji="1" lang="zh-CN" altLang="en-US" dirty="0" smtClean="0"/>
              <a:t>要求最小化</a:t>
            </a:r>
            <a:r>
              <a:rPr kumimoji="1" lang="en-US" altLang="zh-CN" dirty="0" smtClean="0"/>
              <a:t>x(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的和。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&lt;=2000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959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容易发现应该用费用流解决，接下来考虑如何建模。</a:t>
            </a:r>
          </a:p>
          <a:p>
            <a:r>
              <a:rPr kumimoji="1" lang="zh-CN" altLang="en-US" dirty="0" smtClean="0"/>
              <a:t>首先这四个模式表示如果连了必须一直一横。可以将每个点拆成横的和竖的，并且在这两个点之间连一条边，表示选或者不选。</a:t>
            </a:r>
          </a:p>
          <a:p>
            <a:r>
              <a:rPr kumimoji="1" lang="zh-CN" altLang="en-US" dirty="0" smtClean="0"/>
              <a:t>为了能流，给这个格子黑白染色，黑格横向竖连，白的竖向横连。</a:t>
            </a:r>
          </a:p>
          <a:p>
            <a:r>
              <a:rPr kumimoji="1" lang="zh-CN" altLang="en-US" dirty="0" smtClean="0"/>
              <a:t>然后横的和竖的给对应的点连边，并且边权为对应的费用。</a:t>
            </a:r>
          </a:p>
          <a:p>
            <a:r>
              <a:rPr kumimoji="1" lang="zh-CN" altLang="en-US" dirty="0" smtClean="0"/>
              <a:t>碰到必须要选的格子，只需要给边权设一个下界。</a:t>
            </a:r>
          </a:p>
          <a:p>
            <a:r>
              <a:rPr kumimoji="1" lang="zh-CN" altLang="en-US" dirty="0" smtClean="0"/>
              <a:t>然后跑最大费用循环流。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3466" y="2989356"/>
            <a:ext cx="2551527" cy="186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80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China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xOy</a:t>
            </a:r>
            <a:r>
              <a:rPr kumimoji="1" lang="zh-CN" altLang="en-US" dirty="0" smtClean="0"/>
              <a:t>平面上有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个点，你可以在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x,y,z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向下发射一个角度为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的圆锥，为最多能覆盖多少个点。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&lt;=1000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3552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首先一个圆锥在平面上的截面是个椭圆，不好处理。</a:t>
            </a:r>
          </a:p>
          <a:p>
            <a:r>
              <a:rPr kumimoji="1" lang="zh-CN" altLang="en-US" dirty="0" smtClean="0"/>
              <a:t>首先把发射点放到圆心，然后将这些点投影到单位球面上。</a:t>
            </a:r>
          </a:p>
          <a:p>
            <a:r>
              <a:rPr kumimoji="1" lang="zh-CN" altLang="en-US" dirty="0" smtClean="0"/>
              <a:t>会发现，圆锥在一个球面上的投影是一个固定大小的圆。</a:t>
            </a:r>
          </a:p>
          <a:p>
            <a:r>
              <a:rPr kumimoji="1" lang="zh-CN" altLang="en-US" dirty="0" smtClean="0"/>
              <a:t>接着考虑平面上一个半径为</a:t>
            </a:r>
            <a:r>
              <a:rPr kumimoji="1" lang="en-US" altLang="zh-CN" dirty="0" smtClean="0"/>
              <a:t>R</a:t>
            </a:r>
            <a:r>
              <a:rPr kumimoji="1" lang="zh-CN" altLang="en-US" dirty="0" smtClean="0"/>
              <a:t>的圆最多能覆盖多少个点。</a:t>
            </a:r>
          </a:p>
          <a:p>
            <a:r>
              <a:rPr kumimoji="1" lang="zh-CN" altLang="en-US" dirty="0" smtClean="0"/>
              <a:t>可以每个点往外扩</a:t>
            </a:r>
            <a:r>
              <a:rPr kumimoji="1" lang="en-US" altLang="zh-CN" dirty="0" smtClean="0"/>
              <a:t>R</a:t>
            </a:r>
            <a:r>
              <a:rPr kumimoji="1" lang="zh-CN" altLang="en-US" dirty="0" smtClean="0"/>
              <a:t>的大小，然后看被覆盖次数最多的位置，可以枚举一个圆，然后考虑剩下的圆在这个圆上切的弧，使用扫描线解决即可。</a:t>
            </a:r>
          </a:p>
          <a:p>
            <a:r>
              <a:rPr kumimoji="1" lang="zh-CN" altLang="en-US" dirty="0" smtClean="0"/>
              <a:t>在球面上还是可以这么解决，但是需要一些</a:t>
            </a:r>
            <a:r>
              <a:rPr kumimoji="1" lang="en-US" altLang="zh-CN" dirty="0" smtClean="0"/>
              <a:t>3D</a:t>
            </a:r>
            <a:r>
              <a:rPr kumimoji="1" lang="zh-CN" altLang="en-US" dirty="0" smtClean="0"/>
              <a:t>计算几何的工具。</a:t>
            </a:r>
          </a:p>
          <a:p>
            <a:r>
              <a:rPr kumimoji="1" lang="zh-CN" altLang="en-US" dirty="0" smtClean="0"/>
              <a:t>时间复杂度</a:t>
            </a:r>
            <a:r>
              <a:rPr kumimoji="1" lang="en-US" altLang="zh-CN" dirty="0" smtClean="0"/>
              <a:t>O(n^2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n)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44021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CERC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你有</a:t>
            </a:r>
            <a:r>
              <a:rPr kumimoji="1" lang="en-US" altLang="zh-CN" dirty="0" smtClean="0"/>
              <a:t>6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6</a:t>
            </a:r>
            <a:r>
              <a:rPr kumimoji="1" lang="zh-CN" altLang="en-US" dirty="0" smtClean="0"/>
              <a:t>的根柱子，一开始在</a:t>
            </a:r>
            <a:r>
              <a:rPr kumimoji="1" lang="en-US" altLang="zh-CN" dirty="0" smtClean="0"/>
              <a:t>(0,0)</a:t>
            </a:r>
            <a:r>
              <a:rPr kumimoji="1" lang="zh-CN" altLang="en-US" dirty="0" smtClean="0"/>
              <a:t>位置放了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个圆盘，圆盘半径两两不同。</a:t>
            </a:r>
          </a:p>
          <a:p>
            <a:r>
              <a:rPr kumimoji="1" lang="zh-CN" altLang="en-US" dirty="0" smtClean="0"/>
              <a:t>你每次可以在</a:t>
            </a:r>
            <a:r>
              <a:rPr kumimoji="1" lang="en-US" altLang="zh-CN" dirty="0" smtClean="0"/>
              <a:t>(</a:t>
            </a:r>
            <a:r>
              <a:rPr kumimoji="1" lang="en-US" altLang="zh-CN" dirty="0" err="1"/>
              <a:t>i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j)</a:t>
            </a:r>
            <a:r>
              <a:rPr kumimoji="1" lang="zh-CN" altLang="en-US" dirty="0" smtClean="0"/>
              <a:t>位置顶部拿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个圆盘，然后整体移到</a:t>
            </a:r>
            <a:r>
              <a:rPr kumimoji="1" lang="en-US" altLang="zh-CN" dirty="0" smtClean="0"/>
              <a:t>(i+1,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j)</a:t>
            </a:r>
            <a:r>
              <a:rPr kumimoji="1" lang="zh-CN" altLang="en-US" dirty="0" smtClean="0"/>
              <a:t>或者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j+1)</a:t>
            </a:r>
            <a:r>
              <a:rPr kumimoji="1" lang="zh-CN" altLang="en-US" dirty="0" smtClean="0"/>
              <a:t>位置的顶端。</a:t>
            </a:r>
          </a:p>
          <a:p>
            <a:r>
              <a:rPr kumimoji="1" lang="zh-CN" altLang="en-US" dirty="0" smtClean="0"/>
              <a:t>问能不能最后全部移到</a:t>
            </a:r>
            <a:r>
              <a:rPr kumimoji="1" lang="en-US" altLang="zh-CN" dirty="0" smtClean="0"/>
              <a:t>(5,5)</a:t>
            </a:r>
            <a:r>
              <a:rPr kumimoji="1" lang="zh-CN" altLang="en-US" dirty="0" smtClean="0"/>
              <a:t>，并且半径从底往上依次增大。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&lt;=40000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447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比较有趣的题。</a:t>
            </a:r>
          </a:p>
          <a:p>
            <a:r>
              <a:rPr kumimoji="1" lang="zh-CN" altLang="en-US" dirty="0" smtClean="0"/>
              <a:t>首先考虑假设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j</a:t>
            </a:r>
            <a:r>
              <a:rPr kumimoji="1" lang="zh-CN" altLang="en-US" dirty="0" smtClean="0"/>
              <a:t>的矩形能排</a:t>
            </a:r>
            <a:r>
              <a:rPr kumimoji="1" lang="en-US" altLang="zh-CN" dirty="0" smtClean="0"/>
              <a:t>f(</a:t>
            </a:r>
            <a:r>
              <a:rPr kumimoji="1" lang="en-US" altLang="zh-CN" dirty="0" err="1" smtClean="0"/>
              <a:t>i,j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个数，我们脑补一下如何用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的矩形排序。</a:t>
            </a:r>
          </a:p>
          <a:p>
            <a:r>
              <a:rPr kumimoji="1" lang="zh-CN" altLang="en-US" dirty="0" smtClean="0"/>
              <a:t>首先将前</a:t>
            </a:r>
            <a:r>
              <a:rPr kumimoji="1" lang="en-US" altLang="zh-CN" dirty="0" smtClean="0"/>
              <a:t>f(n-1,m)</a:t>
            </a:r>
            <a:r>
              <a:rPr kumimoji="1" lang="zh-CN" altLang="en-US" dirty="0" smtClean="0"/>
              <a:t>个数放到</a:t>
            </a:r>
            <a:r>
              <a:rPr kumimoji="1" lang="en-US" altLang="zh-CN" dirty="0" smtClean="0"/>
              <a:t>(n-1,m)</a:t>
            </a:r>
            <a:r>
              <a:rPr kumimoji="1" lang="zh-CN" altLang="en-US" dirty="0" smtClean="0"/>
              <a:t>，接着将接下来</a:t>
            </a:r>
            <a:r>
              <a:rPr kumimoji="1" lang="en-US" altLang="zh-CN" dirty="0" smtClean="0"/>
              <a:t>f(n,m-1)</a:t>
            </a:r>
            <a:r>
              <a:rPr kumimoji="1" lang="zh-CN" altLang="en-US" dirty="0" smtClean="0"/>
              <a:t>个数放到</a:t>
            </a:r>
            <a:r>
              <a:rPr kumimoji="1" lang="en-US" altLang="zh-CN" dirty="0" smtClean="0"/>
              <a:t>(n,m-1)</a:t>
            </a:r>
            <a:r>
              <a:rPr kumimoji="1" lang="zh-CN" altLang="en-US" dirty="0" smtClean="0"/>
              <a:t>，以此类推。</a:t>
            </a:r>
          </a:p>
          <a:p>
            <a:r>
              <a:rPr kumimoji="1" lang="zh-CN" altLang="en-US" dirty="0" smtClean="0"/>
              <a:t>然后这些柱子上分别堆着排完序数，将他们从小到大依次合并。</a:t>
            </a:r>
          </a:p>
          <a:p>
            <a:r>
              <a:rPr kumimoji="1" lang="zh-CN" altLang="en-US" dirty="0" smtClean="0"/>
              <a:t>所以</a:t>
            </a:r>
            <a:r>
              <a:rPr kumimoji="1" lang="en-US" altLang="zh-CN" dirty="0" smtClean="0"/>
              <a:t>f(</a:t>
            </a:r>
            <a:r>
              <a:rPr kumimoji="1" lang="en-US" altLang="zh-CN" dirty="0" err="1" smtClean="0"/>
              <a:t>n,m</a:t>
            </a:r>
            <a:r>
              <a:rPr kumimoji="1" lang="en-US" altLang="zh-CN" dirty="0" smtClean="0"/>
              <a:t>)&gt;=sum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{1&lt;=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&lt;=n,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1&lt;=j&lt;=m,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i,j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≠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n,m</a:t>
            </a:r>
            <a:r>
              <a:rPr kumimoji="1" lang="en-US" altLang="zh-CN" dirty="0" smtClean="0"/>
              <a:t>)}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f(</a:t>
            </a:r>
            <a:r>
              <a:rPr kumimoji="1" lang="en-US" altLang="zh-CN" dirty="0" err="1" smtClean="0"/>
              <a:t>i,j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通过计算我们发现这个东西只有</a:t>
            </a:r>
            <a:r>
              <a:rPr kumimoji="1" lang="en-US" altLang="zh-CN" dirty="0" smtClean="0"/>
              <a:t>2w+</a:t>
            </a:r>
            <a:endParaRPr kumimoji="1" lang="zh-CN" altLang="en-US" dirty="0"/>
          </a:p>
          <a:p>
            <a:r>
              <a:rPr kumimoji="1" lang="zh-CN" altLang="en-US" dirty="0" smtClean="0"/>
              <a:t>然后我们注意到</a:t>
            </a:r>
            <a:r>
              <a:rPr kumimoji="1" lang="en-US" altLang="zh-CN" dirty="0" smtClean="0"/>
              <a:t>f(1,2)</a:t>
            </a:r>
            <a:r>
              <a:rPr kumimoji="1" lang="zh-CN" altLang="en-US" dirty="0" smtClean="0"/>
              <a:t>可以手工暴力解决，</a:t>
            </a:r>
            <a:r>
              <a:rPr kumimoji="1" lang="en-US" altLang="zh-CN" dirty="0" smtClean="0"/>
              <a:t>f(1,2)</a:t>
            </a:r>
            <a:r>
              <a:rPr kumimoji="1" lang="zh-CN" altLang="en-US" dirty="0" smtClean="0"/>
              <a:t>可以是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，而上面的算出来为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经过这样的改动到</a:t>
            </a:r>
            <a:r>
              <a:rPr kumimoji="1" lang="en-US" altLang="zh-CN" dirty="0" smtClean="0"/>
              <a:t>4w</a:t>
            </a:r>
            <a:r>
              <a:rPr kumimoji="1" lang="zh-CN" altLang="en-US" dirty="0" smtClean="0"/>
              <a:t>了。</a:t>
            </a:r>
          </a:p>
        </p:txBody>
      </p:sp>
    </p:spTree>
    <p:extLst>
      <p:ext uri="{BB962C8B-B14F-4D97-AF65-F5344CB8AC3E}">
        <p14:creationId xmlns:p14="http://schemas.microsoft.com/office/powerpoint/2010/main" val="13688884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CERC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给定</a:t>
            </a:r>
            <a:r>
              <a:rPr kumimoji="1" lang="en-US" altLang="zh-CN" dirty="0" err="1" smtClean="0"/>
              <a:t>n,k</a:t>
            </a:r>
            <a:r>
              <a:rPr kumimoji="1" lang="zh-CN" altLang="en-US" dirty="0" smtClean="0"/>
              <a:t>，生成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组解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ai,bi,ci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，要求这些数两两不同，且满足方程</a:t>
            </a:r>
          </a:p>
          <a:p>
            <a:pPr lvl="2"/>
            <a:r>
              <a:rPr lang="en-US" altLang="zh-CN" dirty="0" smtClean="0"/>
              <a:t>a^2</a:t>
            </a:r>
            <a:r>
              <a:rPr lang="zh-CN" altLang="en-US" dirty="0" smtClean="0"/>
              <a:t> </a:t>
            </a:r>
            <a:r>
              <a:rPr lang="cs-CZ" altLang="zh-CN" dirty="0" smtClean="0"/>
              <a:t>+ b</a:t>
            </a:r>
            <a:r>
              <a:rPr lang="en-US" altLang="zh-CN" dirty="0" smtClean="0"/>
              <a:t>^2</a:t>
            </a:r>
            <a:r>
              <a:rPr lang="cs-CZ" altLang="zh-CN" dirty="0" smtClean="0"/>
              <a:t> </a:t>
            </a:r>
            <a:r>
              <a:rPr lang="cs-CZ" altLang="zh-CN" dirty="0"/>
              <a:t>+ </a:t>
            </a:r>
            <a:r>
              <a:rPr lang="cs-CZ" altLang="zh-CN" dirty="0" smtClean="0"/>
              <a:t>c</a:t>
            </a:r>
            <a:r>
              <a:rPr lang="en-US" altLang="zh-CN" dirty="0" smtClean="0"/>
              <a:t>^</a:t>
            </a:r>
            <a:r>
              <a:rPr lang="cs-CZ" altLang="zh-CN" dirty="0" smtClean="0"/>
              <a:t>2 </a:t>
            </a:r>
            <a:r>
              <a:rPr lang="cs-CZ" altLang="zh-CN" dirty="0"/>
              <a:t>= k (ab + </a:t>
            </a:r>
            <a:r>
              <a:rPr lang="cs-CZ" altLang="zh-CN" dirty="0" err="1"/>
              <a:t>bc</a:t>
            </a:r>
            <a:r>
              <a:rPr lang="cs-CZ" altLang="zh-CN" dirty="0"/>
              <a:t> + ca) + </a:t>
            </a:r>
            <a:r>
              <a:rPr lang="cs-CZ" altLang="zh-CN" dirty="0" smtClean="0"/>
              <a:t>1</a:t>
            </a:r>
            <a:endParaRPr lang="zh-CN" altLang="en-US" dirty="0"/>
          </a:p>
          <a:p>
            <a:r>
              <a:rPr kumimoji="1" lang="en-US" altLang="zh-CN" dirty="0" err="1" smtClean="0"/>
              <a:t>n,k</a:t>
            </a:r>
            <a:r>
              <a:rPr kumimoji="1" lang="en-US" altLang="zh-CN" dirty="0" smtClean="0"/>
              <a:t>&lt;=1000,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k&gt;=2</a:t>
            </a:r>
            <a:r>
              <a:rPr kumimoji="1" lang="zh-CN" altLang="en-US" dirty="0" smtClean="0"/>
              <a:t>，</a:t>
            </a:r>
            <a:r>
              <a:rPr kumimoji="1" lang="zh-CN" altLang="en-US" dirty="0" smtClean="0"/>
              <a:t>要求构造的解不超过</a:t>
            </a:r>
            <a:r>
              <a:rPr kumimoji="1" lang="en-US" altLang="zh-CN" dirty="0" smtClean="0"/>
              <a:t>10^100</a:t>
            </a:r>
            <a:r>
              <a:rPr kumimoji="1" lang="zh-CN" altLang="en-US" dirty="0" smtClean="0"/>
              <a:t>。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84213884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高中数学联赛题。</a:t>
            </a:r>
          </a:p>
          <a:p>
            <a:pPr marL="182880" lvl="2">
              <a:spcBef>
                <a:spcPts val="900"/>
              </a:spcBef>
            </a:pPr>
            <a:r>
              <a:rPr lang="zh-CN" altLang="en-US" sz="1800" dirty="0" smtClean="0"/>
              <a:t>将方程整理为</a:t>
            </a:r>
            <a:r>
              <a:rPr lang="en-US" altLang="zh-CN" sz="1800" dirty="0" smtClean="0"/>
              <a:t>a^2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-</a:t>
            </a:r>
            <a:r>
              <a:rPr lang="cs-CZ" altLang="zh-CN" sz="1800" dirty="0" smtClean="0"/>
              <a:t> </a:t>
            </a:r>
            <a:r>
              <a:rPr lang="en-US" altLang="zh-CN" sz="1800" dirty="0" smtClean="0"/>
              <a:t>(</a:t>
            </a:r>
            <a:r>
              <a:rPr lang="en-US" altLang="zh-CN" sz="1800" dirty="0" err="1" smtClean="0"/>
              <a:t>kb+kc</a:t>
            </a:r>
            <a:r>
              <a:rPr lang="en-US" altLang="zh-CN" sz="1800" dirty="0" smtClean="0"/>
              <a:t>)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a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+</a:t>
            </a:r>
            <a:r>
              <a:rPr lang="cs-CZ" altLang="zh-CN" sz="1800" dirty="0" smtClean="0"/>
              <a:t>b</a:t>
            </a:r>
            <a:r>
              <a:rPr lang="en-US" altLang="zh-CN" sz="1800" dirty="0"/>
              <a:t>^2</a:t>
            </a:r>
            <a:r>
              <a:rPr lang="cs-CZ" altLang="zh-CN" sz="1800" dirty="0"/>
              <a:t> + c</a:t>
            </a:r>
            <a:r>
              <a:rPr lang="en-US" altLang="zh-CN" sz="1800" dirty="0"/>
              <a:t>^</a:t>
            </a:r>
            <a:r>
              <a:rPr lang="cs-CZ" altLang="zh-CN" sz="1800" dirty="0"/>
              <a:t>2 </a:t>
            </a:r>
            <a:r>
              <a:rPr lang="cs-CZ" altLang="zh-CN" sz="1800" dirty="0" smtClean="0"/>
              <a:t>– </a:t>
            </a:r>
            <a:r>
              <a:rPr lang="cs-CZ" altLang="zh-CN" sz="1800" dirty="0" err="1" smtClean="0"/>
              <a:t>kbc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-1=0</a:t>
            </a:r>
            <a:endParaRPr lang="zh-CN" altLang="en-US" sz="1800" dirty="0" smtClean="0"/>
          </a:p>
          <a:p>
            <a:pPr marL="182880" lvl="2">
              <a:spcBef>
                <a:spcPts val="900"/>
              </a:spcBef>
            </a:pPr>
            <a:r>
              <a:rPr lang="zh-CN" altLang="en-US" sz="1800" dirty="0" smtClean="0"/>
              <a:t>有韦达定理可得如果</a:t>
            </a:r>
            <a:r>
              <a:rPr lang="en-US" altLang="zh-CN" sz="1800" dirty="0" smtClean="0"/>
              <a:t>(</a:t>
            </a:r>
            <a:r>
              <a:rPr lang="en-US" altLang="zh-CN" sz="1800" dirty="0" err="1" smtClean="0"/>
              <a:t>a,b,c</a:t>
            </a:r>
            <a:r>
              <a:rPr lang="en-US" altLang="zh-CN" sz="1800" dirty="0" smtClean="0"/>
              <a:t>)</a:t>
            </a:r>
            <a:r>
              <a:rPr lang="zh-CN" altLang="en-US" sz="1800" dirty="0" smtClean="0"/>
              <a:t>为解，那么</a:t>
            </a:r>
            <a:r>
              <a:rPr lang="en-US" altLang="zh-CN" sz="1800" dirty="0" smtClean="0"/>
              <a:t>(k(</a:t>
            </a:r>
            <a:r>
              <a:rPr lang="en-US" altLang="zh-CN" sz="1800" dirty="0" err="1" smtClean="0"/>
              <a:t>b+c</a:t>
            </a:r>
            <a:r>
              <a:rPr lang="en-US" altLang="zh-CN" sz="1800" dirty="0" smtClean="0"/>
              <a:t>)-</a:t>
            </a:r>
            <a:r>
              <a:rPr lang="en-US" altLang="zh-CN" sz="1800" dirty="0" err="1" smtClean="0"/>
              <a:t>a,b,c</a:t>
            </a:r>
            <a:r>
              <a:rPr lang="en-US" altLang="zh-CN" sz="1800" dirty="0" smtClean="0"/>
              <a:t>)</a:t>
            </a:r>
            <a:r>
              <a:rPr lang="zh-CN" altLang="en-US" sz="1800" dirty="0" smtClean="0"/>
              <a:t>也为方程的解。</a:t>
            </a:r>
          </a:p>
          <a:p>
            <a:pPr marL="182880" lvl="2">
              <a:spcBef>
                <a:spcPts val="900"/>
              </a:spcBef>
            </a:pPr>
            <a:r>
              <a:rPr lang="zh-CN" altLang="en-US" sz="1800" dirty="0" smtClean="0"/>
              <a:t>然后</a:t>
            </a:r>
            <a:r>
              <a:rPr lang="en-US" altLang="zh-CN" sz="1800" dirty="0" err="1" smtClean="0"/>
              <a:t>bfs</a:t>
            </a:r>
            <a:r>
              <a:rPr lang="zh-CN" altLang="en-US" sz="1800" dirty="0" smtClean="0"/>
              <a:t>即可。</a:t>
            </a:r>
            <a:endParaRPr lang="zh-CN" altLang="en-US" sz="1800" dirty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80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我们观察最优解，一定是若干段，每段长度都大于等于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，并且每段内部的限制都取到等号。</a:t>
            </a:r>
          </a:p>
          <a:p>
            <a:r>
              <a:rPr kumimoji="1" lang="zh-CN" altLang="en-US" dirty="0" smtClean="0"/>
              <a:t>并且这些段取到等号一定要是极小的。</a:t>
            </a:r>
          </a:p>
          <a:p>
            <a:r>
              <a:rPr kumimoji="1" lang="zh-CN" altLang="en-US" dirty="0" smtClean="0"/>
              <a:t>假设</a:t>
            </a:r>
            <a:r>
              <a:rPr kumimoji="1" lang="en-US" altLang="zh-CN" dirty="0" smtClean="0"/>
              <a:t>x1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x2=4,x2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x3=6</a:t>
            </a:r>
            <a:r>
              <a:rPr kumimoji="1" lang="zh-CN" altLang="en-US" dirty="0" smtClean="0"/>
              <a:t>，那么有</a:t>
            </a:r>
            <a:r>
              <a:rPr kumimoji="1" lang="en-US" altLang="zh-CN" dirty="0" smtClean="0"/>
              <a:t>x2=4/x1,x3=1.5x1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所以这三个数加起来为</a:t>
            </a:r>
            <a:r>
              <a:rPr kumimoji="1" lang="en-US" altLang="zh-CN" dirty="0" smtClean="0"/>
              <a:t>2.5x1+4/x1</a:t>
            </a:r>
            <a:r>
              <a:rPr kumimoji="1" lang="zh-CN" altLang="en-US" dirty="0" smtClean="0"/>
              <a:t>，可以使用均值不等式求出极小值，和去到极小值的时候各个位置的值。</a:t>
            </a:r>
          </a:p>
          <a:p>
            <a:r>
              <a:rPr kumimoji="1" lang="zh-CN" altLang="en-US" dirty="0" smtClean="0"/>
              <a:t>于是可以</a:t>
            </a:r>
            <a:r>
              <a:rPr kumimoji="1" lang="en-US" altLang="zh-CN" dirty="0" err="1" smtClean="0"/>
              <a:t>dp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dp</a:t>
            </a:r>
            <a:r>
              <a:rPr kumimoji="1" lang="en-US" altLang="zh-CN" dirty="0" smtClean="0"/>
              <a:t>[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][j]</a:t>
            </a:r>
            <a:r>
              <a:rPr kumimoji="1" lang="zh-CN" altLang="en-US" dirty="0" smtClean="0"/>
              <a:t>表示最后一段为</a:t>
            </a:r>
            <a:r>
              <a:rPr kumimoji="1" lang="en-US" altLang="zh-CN" dirty="0" smtClean="0"/>
              <a:t>j</a:t>
            </a:r>
            <a:r>
              <a:rPr kumimoji="1" lang="zh-CN" altLang="en-US" dirty="0" smtClean="0"/>
              <a:t>到</a:t>
            </a:r>
            <a:r>
              <a:rPr kumimoji="1" lang="en-US" altLang="zh-CN" dirty="0" err="1" smtClean="0"/>
              <a:t>i</a:t>
            </a:r>
            <a:r>
              <a:rPr kumimoji="1" lang="zh-CN" altLang="en-US" dirty="0" smtClean="0"/>
              <a:t>，因为我们强制限制这个位置上全都取等号，所以就知道了</a:t>
            </a:r>
            <a:r>
              <a:rPr kumimoji="1" lang="en-US" altLang="zh-CN" dirty="0" smtClean="0"/>
              <a:t>x(j)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x(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的取值。</a:t>
            </a:r>
          </a:p>
          <a:p>
            <a:r>
              <a:rPr kumimoji="1" lang="zh-CN" altLang="en-US" dirty="0" smtClean="0"/>
              <a:t>转移到</a:t>
            </a:r>
            <a:r>
              <a:rPr kumimoji="1" lang="en-US" altLang="zh-CN" dirty="0" err="1" smtClean="0"/>
              <a:t>dp</a:t>
            </a:r>
            <a:r>
              <a:rPr kumimoji="1" lang="en-US" altLang="zh-CN" dirty="0" smtClean="0"/>
              <a:t>[i+1][k]</a:t>
            </a:r>
            <a:r>
              <a:rPr kumimoji="1" lang="zh-CN" altLang="en-US" dirty="0" smtClean="0"/>
              <a:t>的时候，我们也知道</a:t>
            </a:r>
            <a:r>
              <a:rPr kumimoji="1" lang="en-US" altLang="zh-CN" dirty="0" smtClean="0"/>
              <a:t>x(i+1)</a:t>
            </a:r>
            <a:r>
              <a:rPr kumimoji="1" lang="zh-CN" altLang="en-US" dirty="0" smtClean="0"/>
              <a:t>的取值，所以只要要求</a:t>
            </a:r>
            <a:r>
              <a:rPr kumimoji="1" lang="en-US" altLang="zh-CN" dirty="0" smtClean="0"/>
              <a:t>x(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x(i+1)&gt;=a(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即可。</a:t>
            </a:r>
          </a:p>
          <a:p>
            <a:r>
              <a:rPr kumimoji="1" lang="zh-CN" altLang="en-US" dirty="0" smtClean="0"/>
              <a:t>按</a:t>
            </a:r>
            <a:r>
              <a:rPr kumimoji="1" lang="en-US" altLang="zh-CN" dirty="0" smtClean="0"/>
              <a:t>x(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a(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)/x(i+1)</a:t>
            </a:r>
            <a:r>
              <a:rPr kumimoji="1" lang="zh-CN" altLang="en-US" dirty="0" smtClean="0"/>
              <a:t>排序之后转移。</a:t>
            </a:r>
          </a:p>
          <a:p>
            <a:r>
              <a:rPr kumimoji="1" lang="zh-CN" altLang="en-US" dirty="0" smtClean="0"/>
              <a:t>时间复杂度</a:t>
            </a:r>
            <a:r>
              <a:rPr kumimoji="1" lang="en-US" altLang="zh-CN" dirty="0" smtClean="0"/>
              <a:t>O(n^2log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n)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014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Hangzhou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记</a:t>
            </a:r>
            <a:r>
              <a:rPr kumimoji="1" lang="en-US" altLang="zh-CN" dirty="0" smtClean="0"/>
              <a:t>f(k)</a:t>
            </a:r>
            <a:r>
              <a:rPr kumimoji="1" lang="zh-CN" altLang="en-US" dirty="0" smtClean="0"/>
              <a:t>表示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的素因子个数，</a:t>
            </a:r>
            <a:r>
              <a:rPr kumimoji="1" lang="en-US" altLang="zh-CN" dirty="0" smtClean="0"/>
              <a:t>g(k)=2^f(k)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求</a:t>
            </a:r>
            <a:r>
              <a:rPr kumimoji="1" lang="en-US" altLang="zh-CN" dirty="0" smtClean="0"/>
              <a:t>g(1)+…+g(n)</a:t>
            </a:r>
            <a:r>
              <a:rPr kumimoji="1" lang="zh-CN" altLang="en-US" dirty="0" smtClean="0"/>
              <a:t>。</a:t>
            </a:r>
          </a:p>
          <a:p>
            <a:r>
              <a:rPr kumimoji="1" lang="en-US" altLang="zh-CN" dirty="0"/>
              <a:t>n</a:t>
            </a:r>
            <a:r>
              <a:rPr kumimoji="1" lang="en-US" altLang="zh-CN" dirty="0" smtClean="0"/>
              <a:t>&lt;=10^12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618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Solution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注意</a:t>
            </a:r>
            <a:r>
              <a:rPr kumimoji="1" lang="en-US" altLang="zh-CN" dirty="0" smtClean="0"/>
              <a:t>g(k)</a:t>
            </a:r>
            <a:r>
              <a:rPr kumimoji="1" lang="zh-CN" altLang="en-US" dirty="0" smtClean="0"/>
              <a:t>的组合意义为满足</a:t>
            </a:r>
            <a:r>
              <a:rPr kumimoji="1" lang="en-US" altLang="zh-CN" dirty="0" smtClean="0"/>
              <a:t>(</a:t>
            </a:r>
            <a:r>
              <a:rPr kumimoji="1" lang="en-US" altLang="zh-CN" dirty="0" err="1"/>
              <a:t>i</a:t>
            </a:r>
            <a:r>
              <a:rPr kumimoji="1" lang="en-US" altLang="zh-CN" dirty="0" err="1" smtClean="0"/>
              <a:t>,j</a:t>
            </a:r>
            <a:r>
              <a:rPr kumimoji="1" lang="en-US" altLang="zh-CN" dirty="0" smtClean="0"/>
              <a:t>)=1</a:t>
            </a:r>
            <a:r>
              <a:rPr kumimoji="1" lang="zh-CN" altLang="en-US" dirty="0" smtClean="0"/>
              <a:t>且</a:t>
            </a:r>
            <a:r>
              <a:rPr kumimoji="1" lang="en-US" altLang="zh-CN" dirty="0" err="1" smtClean="0"/>
              <a:t>ij</a:t>
            </a:r>
            <a:r>
              <a:rPr kumimoji="1" lang="en-US" altLang="zh-CN" dirty="0" smtClean="0"/>
              <a:t>=k</a:t>
            </a:r>
            <a:r>
              <a:rPr kumimoji="1" lang="zh-CN" altLang="en-US" dirty="0" smtClean="0"/>
              <a:t>的对数。</a:t>
            </a:r>
          </a:p>
          <a:p>
            <a:r>
              <a:rPr kumimoji="1" lang="zh-CN" altLang="en-US" dirty="0" smtClean="0"/>
              <a:t>所以变成求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i,j</a:t>
            </a:r>
            <a:r>
              <a:rPr kumimoji="1" lang="en-US" altLang="zh-CN" dirty="0" smtClean="0"/>
              <a:t>)=1</a:t>
            </a:r>
            <a:r>
              <a:rPr kumimoji="1" lang="zh-CN" altLang="en-US" dirty="0" smtClean="0"/>
              <a:t>且</a:t>
            </a:r>
            <a:r>
              <a:rPr kumimoji="1" lang="en-US" altLang="zh-CN" dirty="0" err="1" smtClean="0"/>
              <a:t>ij</a:t>
            </a:r>
            <a:r>
              <a:rPr kumimoji="1" lang="en-US" altLang="zh-CN" dirty="0" smtClean="0"/>
              <a:t>&lt;=n</a:t>
            </a:r>
            <a:r>
              <a:rPr kumimoji="1" lang="zh-CN" altLang="en-US" dirty="0" smtClean="0"/>
              <a:t>的对数。</a:t>
            </a:r>
          </a:p>
          <a:p>
            <a:r>
              <a:rPr kumimoji="1" lang="zh-CN" altLang="en-US" dirty="0" smtClean="0"/>
              <a:t>枚举</a:t>
            </a:r>
            <a:r>
              <a:rPr kumimoji="1" lang="en-US" altLang="zh-CN" dirty="0" smtClean="0"/>
              <a:t>d</a:t>
            </a:r>
            <a:r>
              <a:rPr kumimoji="1" lang="zh-CN" altLang="en-US" dirty="0" smtClean="0"/>
              <a:t>，变成</a:t>
            </a:r>
            <a:r>
              <a:rPr kumimoji="1" lang="en-US" altLang="zh-CN" dirty="0" smtClean="0"/>
              <a:t>mu(d)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h(n/d^2)</a:t>
            </a:r>
            <a:r>
              <a:rPr kumimoji="1" lang="zh-CN" altLang="en-US" dirty="0" smtClean="0"/>
              <a:t>，其中</a:t>
            </a:r>
            <a:r>
              <a:rPr kumimoji="1" lang="en-US" altLang="zh-CN" dirty="0" smtClean="0"/>
              <a:t>h(k)</a:t>
            </a:r>
            <a:r>
              <a:rPr kumimoji="1" lang="zh-CN" altLang="en-US" dirty="0" smtClean="0"/>
              <a:t>表示</a:t>
            </a:r>
            <a:r>
              <a:rPr kumimoji="1" lang="en-US" altLang="zh-CN" dirty="0" err="1" smtClean="0"/>
              <a:t>ij</a:t>
            </a:r>
            <a:r>
              <a:rPr kumimoji="1" lang="en-US" altLang="zh-CN" dirty="0" smtClean="0"/>
              <a:t>&lt;=k</a:t>
            </a:r>
            <a:r>
              <a:rPr kumimoji="1" lang="zh-CN" altLang="en-US" dirty="0" smtClean="0"/>
              <a:t>的对数。</a:t>
            </a:r>
          </a:p>
          <a:p>
            <a:r>
              <a:rPr kumimoji="1" lang="zh-CN" altLang="en-US" dirty="0" smtClean="0"/>
              <a:t>通过简单的计算可以知道时间复杂度为</a:t>
            </a:r>
            <a:r>
              <a:rPr kumimoji="1" lang="en-US" altLang="zh-CN" dirty="0" smtClean="0"/>
              <a:t>O(</a:t>
            </a:r>
            <a:r>
              <a:rPr kumimoji="1" lang="en-US" altLang="zh-CN" dirty="0" err="1" smtClean="0"/>
              <a:t>sqrt</a:t>
            </a:r>
            <a:r>
              <a:rPr kumimoji="1" lang="en-US" altLang="zh-CN" dirty="0" smtClean="0"/>
              <a:t>(n)log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021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ICPC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Shenyang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F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给你两个三维旋转变换</a:t>
            </a:r>
            <a:r>
              <a:rPr kumimoji="1" lang="en-US" altLang="zh-CN" dirty="0" smtClean="0"/>
              <a:t>A,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，求单位球上的点</a:t>
            </a:r>
            <a:r>
              <a:rPr kumimoji="1" lang="en-US" altLang="zh-CN" dirty="0" smtClean="0"/>
              <a:t>p</a:t>
            </a:r>
            <a:r>
              <a:rPr kumimoji="1" lang="zh-CN" altLang="en-US" dirty="0" smtClean="0"/>
              <a:t>，在两个变换之后，距离最远。</a:t>
            </a:r>
          </a:p>
          <a:p>
            <a:r>
              <a:rPr kumimoji="1" lang="zh-CN" altLang="en-US" dirty="0" smtClean="0"/>
              <a:t>求出这个最远的距离。</a:t>
            </a:r>
          </a:p>
          <a:p>
            <a:r>
              <a:rPr kumimoji="1" lang="zh-CN" altLang="en-US" dirty="0" smtClean="0"/>
              <a:t>旋转以矩阵的形式给出。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496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肥皂">
  <a:themeElements>
    <a:clrScheme name="肥皂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肥皂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肥皂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1245</TotalTime>
  <Words>5127</Words>
  <Application>Microsoft Macintosh PowerPoint</Application>
  <PresentationFormat>宽屏</PresentationFormat>
  <Paragraphs>326</Paragraphs>
  <Slides>56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56</vt:i4>
      </vt:variant>
    </vt:vector>
  </HeadingPairs>
  <TitlesOfParts>
    <vt:vector size="62" baseType="lpstr">
      <vt:lpstr>Calibri</vt:lpstr>
      <vt:lpstr>Century Gothic</vt:lpstr>
      <vt:lpstr>Garamond</vt:lpstr>
      <vt:lpstr>宋体</vt:lpstr>
      <vt:lpstr>Arial</vt:lpstr>
      <vt:lpstr>肥皂</vt:lpstr>
      <vt:lpstr>ICPC杂题选讲</vt:lpstr>
      <vt:lpstr>CCPC Hangzhou G</vt:lpstr>
      <vt:lpstr>Solution</vt:lpstr>
      <vt:lpstr>Solution</vt:lpstr>
      <vt:lpstr>CCPC Hangzhou I</vt:lpstr>
      <vt:lpstr>Solution</vt:lpstr>
      <vt:lpstr>CCPC Hangzhou J</vt:lpstr>
      <vt:lpstr>Solution</vt:lpstr>
      <vt:lpstr>ICPC Shenyang F</vt:lpstr>
      <vt:lpstr>Solution</vt:lpstr>
      <vt:lpstr>Solution</vt:lpstr>
      <vt:lpstr>ICPC Shenyang J</vt:lpstr>
      <vt:lpstr>Solution</vt:lpstr>
      <vt:lpstr>ICPC Shenyang K</vt:lpstr>
      <vt:lpstr>Solution</vt:lpstr>
      <vt:lpstr>ICPC Shenyang L</vt:lpstr>
      <vt:lpstr>Solution</vt:lpstr>
      <vt:lpstr>CCPC Hefei B</vt:lpstr>
      <vt:lpstr>Solution</vt:lpstr>
      <vt:lpstr>Solution</vt:lpstr>
      <vt:lpstr>ICPC Qingdao H</vt:lpstr>
      <vt:lpstr>Solution</vt:lpstr>
      <vt:lpstr>ICPC Qingdao I</vt:lpstr>
      <vt:lpstr>Solution</vt:lpstr>
      <vt:lpstr>ICPC Qingdao J</vt:lpstr>
      <vt:lpstr>Solution</vt:lpstr>
      <vt:lpstr>Solution</vt:lpstr>
      <vt:lpstr>ICPC Qingdao L</vt:lpstr>
      <vt:lpstr>Solution</vt:lpstr>
      <vt:lpstr>ICPC Hongkong A</vt:lpstr>
      <vt:lpstr>Solution</vt:lpstr>
      <vt:lpstr>ICPC Hongkong G</vt:lpstr>
      <vt:lpstr>Solution</vt:lpstr>
      <vt:lpstr>ICPC Hongkong H</vt:lpstr>
      <vt:lpstr>Solution</vt:lpstr>
      <vt:lpstr>ICPC Hongkong I</vt:lpstr>
      <vt:lpstr>Solution</vt:lpstr>
      <vt:lpstr>Solution</vt:lpstr>
      <vt:lpstr>ICPC Beijing A</vt:lpstr>
      <vt:lpstr>Solution</vt:lpstr>
      <vt:lpstr>ICPC Beijing G</vt:lpstr>
      <vt:lpstr>Solution</vt:lpstr>
      <vt:lpstr>ICPC Beijing J</vt:lpstr>
      <vt:lpstr>Solution</vt:lpstr>
      <vt:lpstr>CCPC Final D</vt:lpstr>
      <vt:lpstr>Solution</vt:lpstr>
      <vt:lpstr>ICPC China Final I</vt:lpstr>
      <vt:lpstr>Solution</vt:lpstr>
      <vt:lpstr>ICPC China Final J</vt:lpstr>
      <vt:lpstr>Solution</vt:lpstr>
      <vt:lpstr>ICPC China Final K</vt:lpstr>
      <vt:lpstr>Solution</vt:lpstr>
      <vt:lpstr>CERC D</vt:lpstr>
      <vt:lpstr>Solution</vt:lpstr>
      <vt:lpstr>CERC E</vt:lpstr>
      <vt:lpstr>Solution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图论考点解析</dc:title>
  <dc:creator>Microsoft Office 用户</dc:creator>
  <cp:lastModifiedBy>Microsoft Office 用户</cp:lastModifiedBy>
  <cp:revision>340</cp:revision>
  <dcterms:created xsi:type="dcterms:W3CDTF">2016-12-16T18:54:33Z</dcterms:created>
  <dcterms:modified xsi:type="dcterms:W3CDTF">2017-01-18T07:25:50Z</dcterms:modified>
</cp:coreProperties>
</file>

<file path=docProps/thumbnail.jpeg>
</file>